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646" r:id="rId3"/>
    <p:sldId id="559" r:id="rId4"/>
    <p:sldId id="264" r:id="rId5"/>
    <p:sldId id="648" r:id="rId6"/>
    <p:sldId id="265" r:id="rId7"/>
    <p:sldId id="266" r:id="rId8"/>
    <p:sldId id="592" r:id="rId9"/>
    <p:sldId id="566" r:id="rId10"/>
    <p:sldId id="569" r:id="rId11"/>
    <p:sldId id="568" r:id="rId12"/>
    <p:sldId id="261" r:id="rId13"/>
    <p:sldId id="267" r:id="rId14"/>
    <p:sldId id="656" r:id="rId15"/>
    <p:sldId id="1709" r:id="rId16"/>
    <p:sldId id="260" r:id="rId17"/>
    <p:sldId id="1674" r:id="rId18"/>
    <p:sldId id="1668" r:id="rId19"/>
    <p:sldId id="1675" r:id="rId20"/>
    <p:sldId id="1720" r:id="rId21"/>
    <p:sldId id="17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7"/>
    <p:restoredTop sz="91605"/>
  </p:normalViewPr>
  <p:slideViewPr>
    <p:cSldViewPr snapToGrid="0" snapToObjects="1">
      <p:cViewPr varScale="1">
        <p:scale>
          <a:sx n="106" d="100"/>
          <a:sy n="106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04694-E0ED-3643-A2CD-66239DE25264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B6A53-E23C-0C41-997C-AAA7949F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9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0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97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205B-70B2-6641-B2E1-D741F49B25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9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5">
            <a:extLst>
              <a:ext uri="{FF2B5EF4-FFF2-40B4-BE49-F238E27FC236}">
                <a16:creationId xmlns:a16="http://schemas.microsoft.com/office/drawing/2014/main" id="{C9A019E1-4791-3842-BADC-73544584A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9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5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44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/>
        </p:nvSpPr>
        <p:spPr>
          <a:xfrm>
            <a:off x="10360047" y="188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1349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761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985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0311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85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8269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63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1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9262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905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7538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9829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6014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3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2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5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7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939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dmlc/dgl/" TargetMode="External"/><Relationship Id="rId5" Type="http://schemas.openxmlformats.org/officeDocument/2006/relationships/hyperlink" Target="https://www.dgl.ai/" TargetMode="Externa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773" y="1122363"/>
            <a:ext cx="10284032" cy="2387600"/>
          </a:xfrm>
        </p:spPr>
        <p:txBody>
          <a:bodyPr>
            <a:normAutofit/>
          </a:bodyPr>
          <a:lstStyle/>
          <a:p>
            <a:r>
              <a:rPr lang="zh-CN" altLang="en-US" dirty="0"/>
              <a:t>图、图分析和图神经网络简介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AWS</a:t>
            </a:r>
            <a:r>
              <a:rPr lang="zh-CN" altLang="en-US" b="1" dirty="0"/>
              <a:t>上海人工智能研究院（</a:t>
            </a:r>
            <a:r>
              <a:rPr lang="en-US" altLang="zh-CN" b="1" dirty="0"/>
              <a:t>AWS </a:t>
            </a:r>
            <a:r>
              <a:rPr lang="en-US" altLang="zh-CN" b="1" dirty="0" err="1"/>
              <a:t>ShangHai</a:t>
            </a:r>
            <a:r>
              <a:rPr lang="en-US" altLang="zh-CN" b="1" dirty="0"/>
              <a:t> AI Lab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altLang="zh-CN" b="1" dirty="0"/>
              <a:t>DGL</a:t>
            </a:r>
            <a:r>
              <a:rPr lang="zh-CN" altLang="en-US" b="1" dirty="0"/>
              <a:t>实验室</a:t>
            </a:r>
            <a:endParaRPr lang="en-US" altLang="zh-CN" b="1" dirty="0"/>
          </a:p>
          <a:p>
            <a:r>
              <a:rPr lang="en-US" altLang="zh-CN" b="1" dirty="0"/>
              <a:t>Jian</a:t>
            </a:r>
            <a:r>
              <a:rPr lang="zh-CN" altLang="en-US" b="1" dirty="0"/>
              <a:t> </a:t>
            </a:r>
            <a:r>
              <a:rPr lang="en-US" altLang="zh-CN" b="1" dirty="0"/>
              <a:t>Zhang</a:t>
            </a:r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1958" y="2388360"/>
            <a:ext cx="3392280" cy="371266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A9B28-E429-1B4E-B3E9-61F318C3C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29450" cy="999465"/>
          </a:xfrm>
        </p:spPr>
        <p:txBody>
          <a:bodyPr/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——RGCN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1927F6-D0FC-8240-83C7-4CF0F4801AF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ABFE3-868C-B947-B83A-9CCBEDE9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031" y="3814311"/>
            <a:ext cx="4069938" cy="209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90A96E-9137-EF4D-B056-D8CAEE38BCAB}"/>
              </a:ext>
            </a:extLst>
          </p:cNvPr>
          <p:cNvSpPr txBox="1"/>
          <p:nvPr/>
        </p:nvSpPr>
        <p:spPr>
          <a:xfrm>
            <a:off x="838199" y="1821289"/>
            <a:ext cx="101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RGCN</a:t>
            </a:r>
            <a:r>
              <a:rPr lang="zh-CN" altLang="en-US" sz="2400" dirty="0"/>
              <a:t> </a:t>
            </a:r>
            <a:r>
              <a:rPr lang="en-US" altLang="zh-CN" sz="2400" dirty="0"/>
              <a:t>(Relational GCN)</a:t>
            </a:r>
            <a:r>
              <a:rPr lang="zh-CN" altLang="en-US" sz="2400" dirty="0"/>
              <a:t> 解决网络里节点之间有多种关系的情况。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/>
              <p:nvPr/>
            </p:nvSpPr>
            <p:spPr>
              <a:xfrm>
                <a:off x="838199" y="2823092"/>
                <a:ext cx="5602368" cy="685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是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sz="2400" dirty="0"/>
                  <a:t>的连接关系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23092"/>
                <a:ext cx="5602368" cy="685957"/>
              </a:xfrm>
              <a:prstGeom prst="rect">
                <a:avLst/>
              </a:prstGeom>
              <a:blipFill>
                <a:blip r:embed="rId4"/>
                <a:stretch>
                  <a:fillRect l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/>
              <p:nvPr/>
            </p:nvSpPr>
            <p:spPr>
              <a:xfrm>
                <a:off x="838199" y="4829192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829192"/>
                <a:ext cx="2703817" cy="54078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838199" y="3814311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814311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928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7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482" y="2521685"/>
            <a:ext cx="5786849" cy="280717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CF883C-827F-2844-8D3B-E85AE3C50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——GAT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1927F6-D0FC-8240-83C7-4CF0F4801AF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609445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609445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299786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299786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299" b="-7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753762" y="1690688"/>
            <a:ext cx="9863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</a:t>
            </a:r>
            <a:r>
              <a:rPr lang="zh-CN" altLang="en-US" sz="2400" dirty="0"/>
              <a:t> </a:t>
            </a:r>
            <a:r>
              <a:rPr lang="en-US" altLang="zh-CN" sz="2400" dirty="0"/>
              <a:t>(Graph </a:t>
            </a:r>
            <a:r>
              <a:rPr lang="en-US" altLang="zh-CN" sz="2400" dirty="0" err="1"/>
              <a:t>AttenTion</a:t>
            </a:r>
            <a:r>
              <a:rPr lang="en-US" altLang="zh-CN" sz="2400" dirty="0"/>
              <a:t> Network</a:t>
            </a:r>
            <a:r>
              <a:rPr lang="zh-CN" altLang="en-US" sz="2400" dirty="0"/>
              <a:t>，图注意力网络</a:t>
            </a:r>
            <a:r>
              <a:rPr lang="en-US" altLang="zh-CN" sz="2400" dirty="0"/>
              <a:t>)</a:t>
            </a:r>
            <a:r>
              <a:rPr lang="en-US" sz="2400" dirty="0"/>
              <a:t> </a:t>
            </a:r>
            <a:r>
              <a:rPr lang="zh-CN" altLang="en-US" sz="2400" dirty="0"/>
              <a:t>通过对于邻居的信息加上权重，从而实现了选择性的聚积信息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133179" y="3750275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3750275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1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4C06D-8BEF-1C4E-86DB-9C1421574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17093" cy="999465"/>
          </a:xfrm>
        </p:spPr>
        <p:txBody>
          <a:bodyPr>
            <a:normAutofit/>
          </a:bodyPr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</a:t>
            </a:r>
            <a:r>
              <a:rPr lang="en-US" dirty="0" err="1"/>
              <a:t>GraphSage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96ED6-0F3C-4940-843B-92D1A876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86" y="2542798"/>
            <a:ext cx="4080734" cy="7485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70FA748-5D33-3B42-81CA-4C918F8421CD}"/>
              </a:ext>
            </a:extLst>
          </p:cNvPr>
          <p:cNvGrpSpPr/>
          <p:nvPr/>
        </p:nvGrpSpPr>
        <p:grpSpPr>
          <a:xfrm>
            <a:off x="3550026" y="1690688"/>
            <a:ext cx="2341332" cy="1037585"/>
            <a:chOff x="8706547" y="3693226"/>
            <a:chExt cx="2341332" cy="103758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6D44983-BC8B-E14E-9FD8-A7206ADCD3B3}"/>
                </a:ext>
              </a:extLst>
            </p:cNvPr>
            <p:cNvSpPr/>
            <p:nvPr/>
          </p:nvSpPr>
          <p:spPr>
            <a:xfrm>
              <a:off x="9310255" y="3693226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036BF9-7FD5-5C45-B94F-79EE539F087E}"/>
                </a:ext>
              </a:extLst>
            </p:cNvPr>
            <p:cNvSpPr/>
            <p:nvPr/>
          </p:nvSpPr>
          <p:spPr>
            <a:xfrm>
              <a:off x="8706547" y="4276426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4BD07F-840A-8F43-BDBE-FB87A9EA7DA0}"/>
                </a:ext>
              </a:extLst>
            </p:cNvPr>
            <p:cNvSpPr/>
            <p:nvPr/>
          </p:nvSpPr>
          <p:spPr>
            <a:xfrm>
              <a:off x="10795879" y="4478811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ADA00F-2408-0449-855F-745486FC8E6A}"/>
                </a:ext>
              </a:extLst>
            </p:cNvPr>
            <p:cNvSpPr/>
            <p:nvPr/>
          </p:nvSpPr>
          <p:spPr>
            <a:xfrm>
              <a:off x="9968933" y="4226811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BA4862-1B9E-A64F-A48A-F3B11C6A288E}"/>
                </a:ext>
              </a:extLst>
            </p:cNvPr>
            <p:cNvCxnSpPr>
              <a:stCxn id="8" idx="3"/>
              <a:endCxn id="11" idx="7"/>
            </p:cNvCxnSpPr>
            <p:nvPr/>
          </p:nvCxnSpPr>
          <p:spPr>
            <a:xfrm flipH="1">
              <a:off x="8921642" y="3908321"/>
              <a:ext cx="425518" cy="405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7941682-9E09-3948-8AB4-02381D36EDF4}"/>
                </a:ext>
              </a:extLst>
            </p:cNvPr>
            <p:cNvCxnSpPr>
              <a:cxnSpLocks/>
              <a:stCxn id="8" idx="5"/>
              <a:endCxn id="13" idx="1"/>
            </p:cNvCxnSpPr>
            <p:nvPr/>
          </p:nvCxnSpPr>
          <p:spPr>
            <a:xfrm>
              <a:off x="9525350" y="3908321"/>
              <a:ext cx="480488" cy="3553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5F639F-B075-D649-8056-BA97E3A380D7}"/>
                </a:ext>
              </a:extLst>
            </p:cNvPr>
            <p:cNvCxnSpPr>
              <a:cxnSpLocks/>
              <a:stCxn id="13" idx="2"/>
              <a:endCxn id="11" idx="6"/>
            </p:cNvCxnSpPr>
            <p:nvPr/>
          </p:nvCxnSpPr>
          <p:spPr>
            <a:xfrm flipH="1">
              <a:off x="8958547" y="4352811"/>
              <a:ext cx="1010386" cy="49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B2C715-347A-954E-A2DF-47E95F32215D}"/>
                </a:ext>
              </a:extLst>
            </p:cNvPr>
            <p:cNvCxnSpPr>
              <a:cxnSpLocks/>
              <a:stCxn id="12" idx="1"/>
              <a:endCxn id="13" idx="6"/>
            </p:cNvCxnSpPr>
            <p:nvPr/>
          </p:nvCxnSpPr>
          <p:spPr>
            <a:xfrm flipH="1" flipV="1">
              <a:off x="10220933" y="4352811"/>
              <a:ext cx="611851" cy="1629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01F1CC2-2EC1-6542-9589-9C0C93A5D54A}"/>
              </a:ext>
            </a:extLst>
          </p:cNvPr>
          <p:cNvGraphicFramePr>
            <a:graphicFrameLocks noGrp="1"/>
          </p:cNvGraphicFramePr>
          <p:nvPr/>
        </p:nvGraphicFramePr>
        <p:xfrm>
          <a:off x="517947" y="4694068"/>
          <a:ext cx="189686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118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534152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531315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6DDD974-03D3-284A-B694-8608AA01FF2D}"/>
              </a:ext>
            </a:extLst>
          </p:cNvPr>
          <p:cNvSpPr txBox="1"/>
          <p:nvPr/>
        </p:nvSpPr>
        <p:spPr>
          <a:xfrm>
            <a:off x="431548" y="1802811"/>
            <a:ext cx="301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Nodes: 0,1,2,3</a:t>
            </a:r>
          </a:p>
          <a:p>
            <a:r>
              <a:rPr lang="en-US" dirty="0"/>
              <a:t>Edges: (0,1), (0,2), (1,2), (2,3)</a:t>
            </a:r>
          </a:p>
          <a:p>
            <a:r>
              <a:rPr lang="en-US" dirty="0"/>
              <a:t>Features: (3, 1), 3-d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1BDF866-B523-C746-8CFF-CF0E8CF6977F}"/>
              </a:ext>
            </a:extLst>
          </p:cNvPr>
          <p:cNvGraphicFramePr>
            <a:graphicFrameLocks noGrp="1"/>
          </p:cNvGraphicFramePr>
          <p:nvPr/>
        </p:nvGraphicFramePr>
        <p:xfrm>
          <a:off x="2966107" y="4679141"/>
          <a:ext cx="360869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75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625665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  <a:gridCol w="477212">
                  <a:extLst>
                    <a:ext uri="{9D8B030D-6E8A-4147-A177-3AD203B41FA5}">
                      <a16:colId xmlns:a16="http://schemas.microsoft.com/office/drawing/2014/main" val="1536446299"/>
                    </a:ext>
                  </a:extLst>
                </a:gridCol>
                <a:gridCol w="477213">
                  <a:extLst>
                    <a:ext uri="{9D8B030D-6E8A-4147-A177-3AD203B41FA5}">
                      <a16:colId xmlns:a16="http://schemas.microsoft.com/office/drawing/2014/main" val="31411024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760086209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713319-3C94-B44C-9651-EF0CABFE0AEA}"/>
              </a:ext>
            </a:extLst>
          </p:cNvPr>
          <p:cNvCxnSpPr>
            <a:cxnSpLocks/>
          </p:cNvCxnSpPr>
          <p:nvPr/>
        </p:nvCxnSpPr>
        <p:spPr>
          <a:xfrm flipV="1">
            <a:off x="2385043" y="4900730"/>
            <a:ext cx="592941" cy="7555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855A4F-0D53-6E4A-93D5-A7E38D8D05BC}"/>
              </a:ext>
            </a:extLst>
          </p:cNvPr>
          <p:cNvCxnSpPr>
            <a:cxnSpLocks/>
          </p:cNvCxnSpPr>
          <p:nvPr/>
        </p:nvCxnSpPr>
        <p:spPr>
          <a:xfrm flipV="1">
            <a:off x="2385045" y="4930666"/>
            <a:ext cx="592939" cy="3055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0F6FAF-CD1F-6246-9ED9-8C3758D83D71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3676026" y="1816688"/>
            <a:ext cx="477708" cy="4572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1EBA0D-FF42-FC4E-8AA5-EDFA0228E0E5}"/>
              </a:ext>
            </a:extLst>
          </p:cNvPr>
          <p:cNvCxnSpPr>
            <a:cxnSpLocks/>
            <a:stCxn id="13" idx="0"/>
            <a:endCxn id="8" idx="6"/>
          </p:cNvCxnSpPr>
          <p:nvPr/>
        </p:nvCxnSpPr>
        <p:spPr>
          <a:xfrm flipH="1" flipV="1">
            <a:off x="4405734" y="1816688"/>
            <a:ext cx="532678" cy="40758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6B98D7-7735-AF42-BD52-D996E089B938}"/>
              </a:ext>
            </a:extLst>
          </p:cNvPr>
          <p:cNvCxnSpPr>
            <a:cxnSpLocks/>
          </p:cNvCxnSpPr>
          <p:nvPr/>
        </p:nvCxnSpPr>
        <p:spPr>
          <a:xfrm flipV="1">
            <a:off x="2385044" y="5278501"/>
            <a:ext cx="592936" cy="377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80E7D5-B23A-294A-BD18-286EDB1B47B7}"/>
              </a:ext>
            </a:extLst>
          </p:cNvPr>
          <p:cNvCxnSpPr>
            <a:cxnSpLocks/>
          </p:cNvCxnSpPr>
          <p:nvPr/>
        </p:nvCxnSpPr>
        <p:spPr>
          <a:xfrm>
            <a:off x="2385043" y="4900730"/>
            <a:ext cx="592939" cy="33547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C2DAB-B53B-A647-95FA-767A44E87420}"/>
              </a:ext>
            </a:extLst>
          </p:cNvPr>
          <p:cNvCxnSpPr>
            <a:cxnSpLocks/>
            <a:stCxn id="8" idx="4"/>
            <a:endCxn id="11" idx="6"/>
          </p:cNvCxnSpPr>
          <p:nvPr/>
        </p:nvCxnSpPr>
        <p:spPr>
          <a:xfrm flipH="1">
            <a:off x="3802026" y="1942688"/>
            <a:ext cx="477708" cy="45720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CEFF72-8240-1C48-A5C7-831A4871131B}"/>
              </a:ext>
            </a:extLst>
          </p:cNvPr>
          <p:cNvCxnSpPr>
            <a:cxnSpLocks/>
            <a:stCxn id="13" idx="3"/>
            <a:endCxn id="11" idx="5"/>
          </p:cNvCxnSpPr>
          <p:nvPr/>
        </p:nvCxnSpPr>
        <p:spPr>
          <a:xfrm flipH="1">
            <a:off x="3765121" y="2439368"/>
            <a:ext cx="1084196" cy="4961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0C340A59-2C9F-CB49-8ACE-F1883735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20" y="2999143"/>
            <a:ext cx="3018352" cy="1575617"/>
          </a:xfrm>
          <a:prstGeom prst="rect">
            <a:avLst/>
          </a:prstGeom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C72EA70-1188-2C45-8214-E68BB65CF1AE}"/>
              </a:ext>
            </a:extLst>
          </p:cNvPr>
          <p:cNvGraphicFramePr>
            <a:graphicFrameLocks noGrp="1"/>
          </p:cNvGraphicFramePr>
          <p:nvPr/>
        </p:nvGraphicFramePr>
        <p:xfrm>
          <a:off x="7090109" y="3961762"/>
          <a:ext cx="143668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170">
                  <a:extLst>
                    <a:ext uri="{9D8B030D-6E8A-4147-A177-3AD203B41FA5}">
                      <a16:colId xmlns:a16="http://schemas.microsoft.com/office/drawing/2014/main" val="2248800884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2648536878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3914158931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1535532756"/>
                    </a:ext>
                  </a:extLst>
                </a:gridCol>
              </a:tblGrid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09616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71000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0431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60390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20642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52819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A03A025-07E5-5540-A985-22F2E834F176}"/>
              </a:ext>
            </a:extLst>
          </p:cNvPr>
          <p:cNvSpPr txBox="1"/>
          <p:nvPr/>
        </p:nvSpPr>
        <p:spPr>
          <a:xfrm>
            <a:off x="7428740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</a:t>
            </a:r>
            <a:r>
              <a:rPr lang="en-US" i="1" baseline="30000" dirty="0"/>
              <a:t>1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8A0B17D-E3D4-674B-904D-58BE6C45772E}"/>
              </a:ext>
            </a:extLst>
          </p:cNvPr>
          <p:cNvGraphicFramePr>
            <a:graphicFrameLocks noGrp="1"/>
          </p:cNvGraphicFramePr>
          <p:nvPr/>
        </p:nvGraphicFramePr>
        <p:xfrm>
          <a:off x="9116922" y="4679141"/>
          <a:ext cx="27584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460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605642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617516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  <a:gridCol w="629393">
                  <a:extLst>
                    <a:ext uri="{9D8B030D-6E8A-4147-A177-3AD203B41FA5}">
                      <a16:colId xmlns:a16="http://schemas.microsoft.com/office/drawing/2014/main" val="1028895766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A4129B5B-4CB9-8646-B9B0-7D3582864A00}"/>
              </a:ext>
            </a:extLst>
          </p:cNvPr>
          <p:cNvSpPr txBox="1"/>
          <p:nvPr/>
        </p:nvSpPr>
        <p:spPr>
          <a:xfrm>
            <a:off x="1025421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</a:t>
            </a:r>
            <a:r>
              <a:rPr lang="en-US" i="1" baseline="30000" dirty="0"/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F2305-785D-BF45-A113-2B0A42F7B4B6}"/>
              </a:ext>
            </a:extLst>
          </p:cNvPr>
          <p:cNvSpPr txBox="1"/>
          <p:nvPr/>
        </p:nvSpPr>
        <p:spPr>
          <a:xfrm>
            <a:off x="10116414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</a:t>
            </a:r>
            <a:r>
              <a:rPr lang="en-US" i="1" baseline="30000" dirty="0"/>
              <a:t>1</a:t>
            </a:r>
          </a:p>
        </p:txBody>
      </p:sp>
      <p:sp>
        <p:nvSpPr>
          <p:cNvPr id="63" name="Summing Junction 62">
            <a:extLst>
              <a:ext uri="{FF2B5EF4-FFF2-40B4-BE49-F238E27FC236}">
                <a16:creationId xmlns:a16="http://schemas.microsoft.com/office/drawing/2014/main" id="{2741D90B-E33D-EC43-ABE2-04A14104ED64}"/>
              </a:ext>
            </a:extLst>
          </p:cNvPr>
          <p:cNvSpPr/>
          <p:nvPr/>
        </p:nvSpPr>
        <p:spPr>
          <a:xfrm>
            <a:off x="6643037" y="5234236"/>
            <a:ext cx="371959" cy="362803"/>
          </a:xfrm>
          <a:prstGeom prst="flowChartSummingJunction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94425146-39B9-7845-9698-0F11D41D6142}"/>
              </a:ext>
            </a:extLst>
          </p:cNvPr>
          <p:cNvSpPr/>
          <p:nvPr/>
        </p:nvSpPr>
        <p:spPr>
          <a:xfrm>
            <a:off x="8618777" y="5223447"/>
            <a:ext cx="418454" cy="362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812B8E-D1A0-5A46-AD06-1F973868EBF2}"/>
              </a:ext>
            </a:extLst>
          </p:cNvPr>
          <p:cNvSpPr txBox="1"/>
          <p:nvPr/>
        </p:nvSpPr>
        <p:spPr>
          <a:xfrm>
            <a:off x="8485886" y="4883803"/>
            <a:ext cx="68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5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660E6-D2A1-F24B-A974-C5E2F69ACB98}"/>
              </a:ext>
            </a:extLst>
          </p:cNvPr>
          <p:cNvGrpSpPr/>
          <p:nvPr/>
        </p:nvGrpSpPr>
        <p:grpSpPr>
          <a:xfrm>
            <a:off x="2657767" y="3007829"/>
            <a:ext cx="6202210" cy="2332915"/>
            <a:chOff x="2677577" y="2633084"/>
            <a:chExt cx="6202210" cy="2332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C7EB06-E909-BF48-BA3F-0414BBC76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12" t="14682" r="67978" b="15960"/>
            <a:stretch/>
          </p:blipFill>
          <p:spPr>
            <a:xfrm>
              <a:off x="5145479" y="2633084"/>
              <a:ext cx="1581878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5430A6-03CD-8B42-8B1E-A1BBB7608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22" t="14682" r="33463" b="15960"/>
            <a:stretch/>
          </p:blipFill>
          <p:spPr>
            <a:xfrm>
              <a:off x="2677577" y="2633084"/>
              <a:ext cx="2209664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0B17F4-B0BA-7445-97EA-ABCEEC451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900" t="14682" r="8587" b="15960"/>
            <a:stretch/>
          </p:blipFill>
          <p:spPr>
            <a:xfrm>
              <a:off x="7297909" y="2633084"/>
              <a:ext cx="1581878" cy="2259458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30FF-1DCC-974C-9E0D-5FE3CDCE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122107"/>
            <a:ext cx="10816920" cy="21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err="1">
                <a:solidFill>
                  <a:schemeClr val="accent1"/>
                </a:solidFill>
              </a:rPr>
              <a:t>强大易用的框架工具助力机器学习和深度学习的广泛应用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685C166-F03C-5643-9108-5975A81D0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DGL</a:t>
            </a:r>
            <a:r>
              <a:rPr lang="zh-CN" altLang="en-US" dirty="0"/>
              <a:t>在图神经网络系统中的位置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F20EF3-228A-8044-A836-35927A30D250}"/>
              </a:ext>
            </a:extLst>
          </p:cNvPr>
          <p:cNvGrpSpPr/>
          <p:nvPr/>
        </p:nvGrpSpPr>
        <p:grpSpPr>
          <a:xfrm>
            <a:off x="838198" y="2392453"/>
            <a:ext cx="10342945" cy="3142503"/>
            <a:chOff x="838198" y="2931300"/>
            <a:chExt cx="10342945" cy="31425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2003-E751-104D-9648-7822DC1FE354}"/>
                </a:ext>
              </a:extLst>
            </p:cNvPr>
            <p:cNvSpPr txBox="1"/>
            <p:nvPr/>
          </p:nvSpPr>
          <p:spPr>
            <a:xfrm>
              <a:off x="3464911" y="5773721"/>
              <a:ext cx="4474686" cy="3000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</a:rPr>
                <a:t>-- </a:t>
              </a:r>
              <a:r>
                <a:rPr lang="zh-CN" altLang="en-US" sz="1500" dirty="0">
                  <a:latin typeface="Calibri" panose="020F0502020204030204" pitchFamily="34" charset="0"/>
                </a:rPr>
                <a:t>来自</a:t>
              </a:r>
              <a:r>
                <a:rPr lang="en-US" sz="1500" dirty="0">
                  <a:latin typeface="Calibri" panose="020F0502020204030204" pitchFamily="34" charset="0"/>
                </a:rPr>
                <a:t>Graph Attention Network [ICLR’18]</a:t>
              </a:r>
              <a:r>
                <a:rPr lang="zh-CN" altLang="en-US" sz="1500" dirty="0">
                  <a:latin typeface="Calibri" panose="020F0502020204030204" pitchFamily="34" charset="0"/>
                </a:rPr>
                <a:t>论文的作者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209BD-781A-AE47-B036-16D10873A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91" r="45739" b="31037"/>
            <a:stretch/>
          </p:blipFill>
          <p:spPr>
            <a:xfrm>
              <a:off x="1108008" y="4412347"/>
              <a:ext cx="402513" cy="4077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CDA81A-9408-DC41-A3A4-9AE469B3A846}"/>
                </a:ext>
              </a:extLst>
            </p:cNvPr>
            <p:cNvSpPr/>
            <p:nvPr/>
          </p:nvSpPr>
          <p:spPr>
            <a:xfrm>
              <a:off x="838198" y="2931300"/>
              <a:ext cx="103429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</a:rPr>
                <a:t>只使用</a:t>
              </a:r>
              <a:r>
                <a:rPr lang="en-US" sz="3200" dirty="0">
                  <a:solidFill>
                    <a:schemeClr val="accent1"/>
                  </a:solidFill>
                </a:rPr>
                <a:t>TensorFlow/</a:t>
              </a:r>
              <a:r>
                <a:rPr lang="en-US" sz="3200" dirty="0" err="1">
                  <a:solidFill>
                    <a:schemeClr val="accent1"/>
                  </a:solidFill>
                </a:rPr>
                <a:t>PyTorch</a:t>
              </a:r>
              <a:r>
                <a:rPr lang="en-US" sz="3200" dirty="0">
                  <a:solidFill>
                    <a:schemeClr val="accent1"/>
                  </a:solidFill>
                </a:rPr>
                <a:t>/</a:t>
              </a:r>
              <a:r>
                <a:rPr lang="en-US" sz="3200" dirty="0" err="1">
                  <a:solidFill>
                    <a:schemeClr val="accent1"/>
                  </a:solidFill>
                </a:rPr>
                <a:t>MXNet</a:t>
              </a:r>
              <a:r>
                <a:rPr lang="zh-CN" altLang="en-US" sz="3200" dirty="0">
                  <a:solidFill>
                    <a:schemeClr val="accent1"/>
                  </a:solidFill>
                </a:rPr>
                <a:t>是很难开发实现</a:t>
              </a:r>
              <a:r>
                <a:rPr lang="en-US" altLang="zh-CN" sz="3200" dirty="0">
                  <a:solidFill>
                    <a:schemeClr val="accent1"/>
                  </a:solidFill>
                </a:rPr>
                <a:t>GNN</a:t>
              </a:r>
              <a:r>
                <a:rPr lang="zh-CN" altLang="en-US" sz="3200" dirty="0">
                  <a:solidFill>
                    <a:schemeClr val="accent1"/>
                  </a:solidFill>
                </a:rPr>
                <a:t>的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59C8A-CA5B-E047-8C80-856941A73DF6}"/>
                </a:ext>
              </a:extLst>
            </p:cNvPr>
            <p:cNvSpPr txBox="1"/>
            <p:nvPr/>
          </p:nvSpPr>
          <p:spPr>
            <a:xfrm>
              <a:off x="1510522" y="4616239"/>
              <a:ext cx="6696941" cy="90024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(Our implementation) caused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OOM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is the reason for the lack of results on </a:t>
              </a:r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Pubmed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br>
                <a:rPr lang="en-US" dirty="0"/>
              </a:b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CAA48A-C78F-B04B-BB46-71FFEA410AC4}"/>
              </a:ext>
            </a:extLst>
          </p:cNvPr>
          <p:cNvGrpSpPr/>
          <p:nvPr/>
        </p:nvGrpSpPr>
        <p:grpSpPr>
          <a:xfrm>
            <a:off x="567157" y="1781001"/>
            <a:ext cx="11076973" cy="4455879"/>
            <a:chOff x="567157" y="1781001"/>
            <a:chExt cx="11076973" cy="44558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A2A1CF-C09F-7F4D-9A5E-DEEA07519034}"/>
                </a:ext>
              </a:extLst>
            </p:cNvPr>
            <p:cNvGrpSpPr/>
            <p:nvPr/>
          </p:nvGrpSpPr>
          <p:grpSpPr>
            <a:xfrm>
              <a:off x="567157" y="1781001"/>
              <a:ext cx="11076973" cy="4132813"/>
              <a:chOff x="567157" y="2172892"/>
              <a:chExt cx="11076973" cy="413281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BBDDA3F-431C-3E40-96F7-9AAB652C7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9232" y="2823865"/>
                <a:ext cx="6412821" cy="348184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6D1A92-2FFA-7A4E-A8F5-6549432E3A72}"/>
                  </a:ext>
                </a:extLst>
              </p:cNvPr>
              <p:cNvSpPr/>
              <p:nvPr/>
            </p:nvSpPr>
            <p:spPr>
              <a:xfrm>
                <a:off x="567157" y="2172892"/>
                <a:ext cx="1107697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accent1"/>
                    </a:solidFill>
                  </a:rPr>
                  <a:t>DGL</a:t>
                </a:r>
                <a:r>
                  <a:rPr lang="zh-CN" altLang="en-US" sz="3000" dirty="0">
                    <a:solidFill>
                      <a:schemeClr val="accent1"/>
                    </a:solidFill>
                  </a:rPr>
                  <a:t>让编写实现图神经网络更加简单和易于快速应用进业务场景</a:t>
                </a:r>
                <a:endParaRPr lang="en-US" sz="30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4C48CA-D8AC-F847-A622-D00A987EB935}"/>
                </a:ext>
              </a:extLst>
            </p:cNvPr>
            <p:cNvSpPr txBox="1"/>
            <p:nvPr/>
          </p:nvSpPr>
          <p:spPr>
            <a:xfrm>
              <a:off x="2899232" y="5929103"/>
              <a:ext cx="6412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linkClick r:id="rId5"/>
                </a:rPr>
                <a:t>https://www.dgl.ai</a:t>
              </a:r>
              <a:r>
                <a:rPr lang="en-US" sz="1400" dirty="0"/>
                <a:t>                           </a:t>
              </a:r>
              <a:r>
                <a:rPr lang="en-US" sz="1400" dirty="0">
                  <a:hlinkClick r:id="rId6"/>
                </a:rPr>
                <a:t>https://github.com/dmlc/dgl/</a:t>
              </a:r>
              <a:r>
                <a:rPr lang="en-US" sz="14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52268" y="2051538"/>
            <a:ext cx="6860639" cy="4220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DGL</a:t>
            </a:r>
            <a:r>
              <a:rPr lang="zh-CN" altLang="en-US" sz="2400" dirty="0"/>
              <a:t>是一款面向图神经网络的深度学习框架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兼容</a:t>
            </a:r>
            <a:r>
              <a:rPr lang="en-US" altLang="zh-CN" sz="2400" dirty="0" err="1"/>
              <a:t>PyTorch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MXNet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TensorFlow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支持</a:t>
            </a:r>
            <a:r>
              <a:rPr lang="en-US" altLang="zh-CN" sz="2400" dirty="0"/>
              <a:t>GPU, CPU, </a:t>
            </a:r>
            <a:r>
              <a:rPr lang="zh-CN" altLang="en-US" sz="2400" dirty="0"/>
              <a:t>多机分布式训练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内置</a:t>
            </a:r>
            <a:r>
              <a:rPr lang="en-US" altLang="zh-CN" sz="2400" dirty="0"/>
              <a:t>30</a:t>
            </a:r>
            <a:r>
              <a:rPr lang="zh-CN" altLang="en-US" sz="2400" dirty="0"/>
              <a:t>多种常用</a:t>
            </a:r>
            <a:r>
              <a:rPr lang="en-US" altLang="zh-CN" sz="2400" dirty="0"/>
              <a:t>GNN</a:t>
            </a:r>
            <a:r>
              <a:rPr lang="zh-CN" altLang="en-US" sz="2400" dirty="0"/>
              <a:t>模块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针对知识图谱嵌入的软件包</a:t>
            </a:r>
            <a:r>
              <a:rPr lang="en-US" altLang="zh-CN" sz="2400" dirty="0"/>
              <a:t>DGL-KE</a:t>
            </a:r>
            <a:r>
              <a:rPr lang="zh-CN" altLang="en-US" sz="2400" dirty="0"/>
              <a:t>、以及针对生物分子制药的软件包</a:t>
            </a:r>
            <a:r>
              <a:rPr lang="en-US" altLang="zh-CN" sz="2400" dirty="0"/>
              <a:t>DGL-</a:t>
            </a:r>
            <a:r>
              <a:rPr lang="en-US" altLang="zh-CN" sz="2400" dirty="0" err="1"/>
              <a:t>LifeSci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00B050"/>
                </a:solidFill>
              </a:rPr>
              <a:t>速度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rgbClr val="00B050"/>
                </a:solidFill>
              </a:rPr>
              <a:t>可扩展性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Deep Graph Library (DGL)</a:t>
            </a:r>
          </a:p>
        </p:txBody>
      </p:sp>
      <p:pic>
        <p:nvPicPr>
          <p:cNvPr id="2050" name="Picture 2" descr="DGL v0.4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04" y="2292176"/>
            <a:ext cx="4569081" cy="27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915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39349" y="3842466"/>
            <a:ext cx="11521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4AC5E2-ECF9-DF45-A1C5-883AF73DC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1"/>
          <a:stretch/>
        </p:blipFill>
        <p:spPr>
          <a:xfrm>
            <a:off x="8254318" y="4003139"/>
            <a:ext cx="3506299" cy="2402497"/>
          </a:xfrm>
          <a:prstGeom prst="rect">
            <a:avLst/>
          </a:prstGeom>
        </p:spPr>
      </p:pic>
      <p:grpSp>
        <p:nvGrpSpPr>
          <p:cNvPr id="50" name="组合 75">
            <a:extLst>
              <a:ext uri="{FF2B5EF4-FFF2-40B4-BE49-F238E27FC236}">
                <a16:creationId xmlns:a16="http://schemas.microsoft.com/office/drawing/2014/main" id="{35FF2494-2554-5A40-845F-4E6A43477CED}"/>
              </a:ext>
            </a:extLst>
          </p:cNvPr>
          <p:cNvGrpSpPr/>
          <p:nvPr/>
        </p:nvGrpSpPr>
        <p:grpSpPr>
          <a:xfrm>
            <a:off x="7389798" y="1189781"/>
            <a:ext cx="2787385" cy="2762859"/>
            <a:chOff x="214710" y="678838"/>
            <a:chExt cx="2090539" cy="1849267"/>
          </a:xfrm>
        </p:grpSpPr>
        <p:grpSp>
          <p:nvGrpSpPr>
            <p:cNvPr id="51" name="组合 76">
              <a:extLst>
                <a:ext uri="{FF2B5EF4-FFF2-40B4-BE49-F238E27FC236}">
                  <a16:creationId xmlns:a16="http://schemas.microsoft.com/office/drawing/2014/main" id="{62285778-F3A3-0643-B8A7-1B491361AAAB}"/>
                </a:ext>
              </a:extLst>
            </p:cNvPr>
            <p:cNvGrpSpPr/>
            <p:nvPr/>
          </p:nvGrpSpPr>
          <p:grpSpPr>
            <a:xfrm>
              <a:off x="1206794" y="1537911"/>
              <a:ext cx="172379" cy="990194"/>
              <a:chOff x="1206794" y="1537911"/>
              <a:chExt cx="172379" cy="990194"/>
            </a:xfrm>
          </p:grpSpPr>
          <p:sp>
            <p:nvSpPr>
              <p:cNvPr id="68" name="椭圆 78">
                <a:extLst>
                  <a:ext uri="{FF2B5EF4-FFF2-40B4-BE49-F238E27FC236}">
                    <a16:creationId xmlns:a16="http://schemas.microsoft.com/office/drawing/2014/main" id="{802DEBB4-6929-FE43-B241-F8D24A8BB33E}"/>
                  </a:ext>
                </a:extLst>
              </p:cNvPr>
              <p:cNvSpPr/>
              <p:nvPr/>
            </p:nvSpPr>
            <p:spPr>
              <a:xfrm>
                <a:off x="1206794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9" name="直接连接符 79">
                <a:extLst>
                  <a:ext uri="{FF2B5EF4-FFF2-40B4-BE49-F238E27FC236}">
                    <a16:creationId xmlns:a16="http://schemas.microsoft.com/office/drawing/2014/main" id="{549BE0D9-76D2-9141-AC29-1BCA00882907}"/>
                  </a:ext>
                </a:extLst>
              </p:cNvPr>
              <p:cNvCxnSpPr>
                <a:stCxn id="68" idx="0"/>
              </p:cNvCxnSpPr>
              <p:nvPr/>
            </p:nvCxnSpPr>
            <p:spPr>
              <a:xfrm flipH="1" flipV="1">
                <a:off x="1292983" y="1537911"/>
                <a:ext cx="1" cy="817815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2B1FDB-88C7-1C4E-801B-25D3FFDB09BD}"/>
                </a:ext>
              </a:extLst>
            </p:cNvPr>
            <p:cNvSpPr txBox="1"/>
            <p:nvPr/>
          </p:nvSpPr>
          <p:spPr>
            <a:xfrm>
              <a:off x="214710" y="678838"/>
              <a:ext cx="2090539" cy="885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V0.43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正式支持</a:t>
              </a:r>
              <a:r>
                <a:rPr lang="en-US" altLang="zh-CN" sz="1867" dirty="0">
                  <a:latin typeface="Calibri" panose="020F0502020204030204" pitchFamily="34" charset="0"/>
                </a:rPr>
                <a:t>TensorFlow</a:t>
              </a: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DGL-KE/DGL-</a:t>
              </a:r>
              <a:r>
                <a:rPr lang="en-US" altLang="zh-CN" sz="1867" dirty="0" err="1">
                  <a:latin typeface="Calibri" panose="020F0502020204030204" pitchFamily="34" charset="0"/>
                </a:rPr>
                <a:t>LifeSci</a:t>
              </a:r>
              <a:r>
                <a:rPr lang="zh-CN" altLang="en-US" sz="1867" dirty="0">
                  <a:latin typeface="Calibri" panose="020F0502020204030204" pitchFamily="34" charset="0"/>
                </a:rPr>
                <a:t>包发布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新采样方法</a:t>
              </a: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AA3B86-1093-3941-A32C-BDEA70B9E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DGL</a:t>
            </a:r>
            <a:r>
              <a:rPr lang="zh-CN" altLang="en-US" dirty="0"/>
              <a:t>简史</a:t>
            </a:r>
            <a:endParaRPr lang="en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143340" y="3746455"/>
            <a:ext cx="601446" cy="467319"/>
            <a:chOff x="107504" y="2355726"/>
            <a:chExt cx="451085" cy="350489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95536" y="2355726"/>
              <a:ext cx="0" cy="720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7504" y="2452300"/>
              <a:ext cx="451085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2018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79822" y="3762452"/>
            <a:ext cx="601446" cy="467319"/>
            <a:chOff x="170568" y="2355726"/>
            <a:chExt cx="451085" cy="350489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395536" y="2355726"/>
              <a:ext cx="0" cy="720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70568" y="2452300"/>
              <a:ext cx="451085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2019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36161" y="3741123"/>
            <a:ext cx="601446" cy="467319"/>
            <a:chOff x="107504" y="2355726"/>
            <a:chExt cx="451085" cy="350489"/>
          </a:xfrm>
        </p:grpSpPr>
        <p:cxnSp>
          <p:nvCxnSpPr>
            <p:cNvPr id="26" name="直接连接符 25"/>
            <p:cNvCxnSpPr/>
            <p:nvPr/>
          </p:nvCxnSpPr>
          <p:spPr>
            <a:xfrm flipV="1">
              <a:off x="395536" y="2355726"/>
              <a:ext cx="0" cy="720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7504" y="2452300"/>
              <a:ext cx="451085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2020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9403" y="3746456"/>
            <a:ext cx="1632181" cy="2247299"/>
            <a:chOff x="539552" y="2355726"/>
            <a:chExt cx="1224136" cy="1685474"/>
          </a:xfrm>
        </p:grpSpPr>
        <p:grpSp>
          <p:nvGrpSpPr>
            <p:cNvPr id="29" name="组合 28"/>
            <p:cNvGrpSpPr/>
            <p:nvPr/>
          </p:nvGrpSpPr>
          <p:grpSpPr>
            <a:xfrm>
              <a:off x="1095087" y="2355726"/>
              <a:ext cx="172379" cy="1080120"/>
              <a:chOff x="1095087" y="2355726"/>
              <a:chExt cx="172379" cy="108012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32" name="直接连接符 31"/>
              <p:cNvCxnSpPr>
                <a:stCxn id="31" idx="4"/>
              </p:cNvCxnSpPr>
              <p:nvPr/>
            </p:nvCxnSpPr>
            <p:spPr>
              <a:xfrm>
                <a:off x="1181277" y="2528105"/>
                <a:ext cx="0" cy="90774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539552" y="3417952"/>
              <a:ext cx="1224136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Calibri" panose="020F0502020204030204" pitchFamily="34" charset="0"/>
                </a:rPr>
                <a:t>第一版</a:t>
              </a:r>
              <a:endParaRPr lang="en-US" altLang="zh-CN" sz="2400" dirty="0">
                <a:latin typeface="Calibri" panose="020F0502020204030204" pitchFamily="34" charset="0"/>
              </a:endParaRPr>
            </a:p>
            <a:p>
              <a:pPr algn="ctr"/>
              <a:r>
                <a:rPr lang="zh-CN" altLang="en-US" sz="2400" dirty="0">
                  <a:latin typeface="Calibri" panose="020F0502020204030204" pitchFamily="34" charset="0"/>
                </a:rPr>
                <a:t>原型</a:t>
              </a:r>
              <a:r>
                <a:rPr lang="en-US" altLang="zh-CN" sz="2400" dirty="0">
                  <a:latin typeface="Calibri" panose="020F0502020204030204" pitchFamily="34" charset="0"/>
                </a:rPr>
                <a:t> </a:t>
              </a:r>
              <a:endParaRPr lang="zh-CN" altLang="en-US" sz="24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53760" y="2282579"/>
            <a:ext cx="2016224" cy="1693714"/>
            <a:chOff x="425192" y="1257819"/>
            <a:chExt cx="1512168" cy="1270286"/>
          </a:xfrm>
        </p:grpSpPr>
        <p:grpSp>
          <p:nvGrpSpPr>
            <p:cNvPr id="34" name="组合 33"/>
            <p:cNvGrpSpPr/>
            <p:nvPr/>
          </p:nvGrpSpPr>
          <p:grpSpPr>
            <a:xfrm>
              <a:off x="1095087" y="1604068"/>
              <a:ext cx="172379" cy="924037"/>
              <a:chOff x="1095087" y="1604068"/>
              <a:chExt cx="172379" cy="924037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37" name="直接连接符 36"/>
              <p:cNvCxnSpPr>
                <a:cxnSpLocks/>
                <a:stCxn id="36" idx="0"/>
                <a:endCxn id="35" idx="2"/>
              </p:cNvCxnSpPr>
              <p:nvPr/>
            </p:nvCxnSpPr>
            <p:spPr>
              <a:xfrm flipH="1" flipV="1">
                <a:off x="1181276" y="1604068"/>
                <a:ext cx="1" cy="75165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425192" y="1257819"/>
              <a:ext cx="151216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Calibri" panose="020F0502020204030204" pitchFamily="34" charset="0"/>
                </a:rPr>
                <a:t>正式开发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04464" y="3741123"/>
            <a:ext cx="1502432" cy="2524298"/>
            <a:chOff x="629725" y="2355726"/>
            <a:chExt cx="1126824" cy="1893223"/>
          </a:xfrm>
        </p:grpSpPr>
        <p:grpSp>
          <p:nvGrpSpPr>
            <p:cNvPr id="54" name="组合 53"/>
            <p:cNvGrpSpPr/>
            <p:nvPr/>
          </p:nvGrpSpPr>
          <p:grpSpPr>
            <a:xfrm>
              <a:off x="1095087" y="2355726"/>
              <a:ext cx="172379" cy="1080120"/>
              <a:chOff x="1095087" y="2355726"/>
              <a:chExt cx="172379" cy="1080120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57" name="直接连接符 56"/>
              <p:cNvCxnSpPr>
                <a:stCxn id="56" idx="4"/>
              </p:cNvCxnSpPr>
              <p:nvPr/>
            </p:nvCxnSpPr>
            <p:spPr>
              <a:xfrm>
                <a:off x="1181277" y="2528105"/>
                <a:ext cx="0" cy="90774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629725" y="3417952"/>
              <a:ext cx="1126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V0.1</a:t>
              </a:r>
            </a:p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Calibri" panose="020F0502020204030204" pitchFamily="34" charset="0"/>
                </a:rPr>
                <a:t>(NeurIPS’18)</a:t>
              </a:r>
              <a:endParaRPr lang="zh-CN" altLang="en-US" dirty="0">
                <a:solidFill>
                  <a:srgbClr val="C00000"/>
                </a:solidFill>
                <a:latin typeface="Calibri" panose="020F0502020204030204" pitchFamily="34" charset="0"/>
              </a:endParaRPr>
            </a:p>
            <a:p>
              <a:pPr algn="ctr"/>
              <a:endParaRPr lang="zh-CN" altLang="en-US" sz="240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791745" y="1910640"/>
            <a:ext cx="1632180" cy="2039020"/>
            <a:chOff x="558723" y="1163327"/>
            <a:chExt cx="1224135" cy="1364778"/>
          </a:xfrm>
        </p:grpSpPr>
        <p:grpSp>
          <p:nvGrpSpPr>
            <p:cNvPr id="59" name="组合 58"/>
            <p:cNvGrpSpPr/>
            <p:nvPr/>
          </p:nvGrpSpPr>
          <p:grpSpPr>
            <a:xfrm>
              <a:off x="1095087" y="1749468"/>
              <a:ext cx="172379" cy="778637"/>
              <a:chOff x="1095087" y="1749468"/>
              <a:chExt cx="172379" cy="778637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2" name="直接连接符 61"/>
              <p:cNvCxnSpPr>
                <a:stCxn id="61" idx="0"/>
              </p:cNvCxnSpPr>
              <p:nvPr/>
            </p:nvCxnSpPr>
            <p:spPr>
              <a:xfrm flipH="1" flipV="1">
                <a:off x="1181276" y="1749468"/>
                <a:ext cx="1" cy="60625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558723" y="1163327"/>
              <a:ext cx="1224135" cy="50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V0.2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图采样</a:t>
              </a:r>
              <a:r>
                <a:rPr lang="en-US" altLang="zh-CN" sz="1867" dirty="0">
                  <a:latin typeface="Calibri" panose="020F0502020204030204" pitchFamily="34" charset="0"/>
                </a:rPr>
                <a:t>APIs</a:t>
              </a:r>
              <a:endParaRPr lang="zh-CN" altLang="en-US" sz="1867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17736" y="3703734"/>
            <a:ext cx="2688299" cy="2026993"/>
            <a:chOff x="173164" y="2355726"/>
            <a:chExt cx="2016224" cy="1520244"/>
          </a:xfrm>
        </p:grpSpPr>
        <p:grpSp>
          <p:nvGrpSpPr>
            <p:cNvPr id="64" name="组合 63"/>
            <p:cNvGrpSpPr/>
            <p:nvPr/>
          </p:nvGrpSpPr>
          <p:grpSpPr>
            <a:xfrm>
              <a:off x="1095087" y="2355726"/>
              <a:ext cx="172379" cy="658292"/>
              <a:chOff x="1095087" y="2355726"/>
              <a:chExt cx="172379" cy="658292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7" name="直接连接符 66"/>
              <p:cNvCxnSpPr>
                <a:stCxn id="66" idx="4"/>
              </p:cNvCxnSpPr>
              <p:nvPr/>
            </p:nvCxnSpPr>
            <p:spPr>
              <a:xfrm flipH="1">
                <a:off x="1181276" y="2528105"/>
                <a:ext cx="1" cy="485913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173164" y="3083397"/>
              <a:ext cx="2016224" cy="79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V0.3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消息融合传递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zh-CN" altLang="en-US" dirty="0">
                  <a:latin typeface="Calibri" panose="020F0502020204030204" pitchFamily="34" charset="0"/>
                </a:rPr>
                <a:t>多</a:t>
              </a:r>
              <a:r>
                <a:rPr lang="en-US" altLang="zh-CN" dirty="0">
                  <a:latin typeface="Calibri" panose="020F0502020204030204" pitchFamily="34" charset="0"/>
                </a:rPr>
                <a:t>GPU</a:t>
              </a:r>
              <a:r>
                <a:rPr lang="zh-CN" altLang="en-US" dirty="0">
                  <a:latin typeface="Calibri" panose="020F0502020204030204" pitchFamily="34" charset="0"/>
                </a:rPr>
                <a:t>支持内核</a:t>
              </a:r>
              <a:endParaRPr lang="en-US" altLang="zh-CN" sz="16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27915" y="1335347"/>
            <a:ext cx="1632180" cy="2642349"/>
            <a:chOff x="630730" y="759499"/>
            <a:chExt cx="1224135" cy="1768606"/>
          </a:xfrm>
        </p:grpSpPr>
        <p:grpSp>
          <p:nvGrpSpPr>
            <p:cNvPr id="77" name="组合 76"/>
            <p:cNvGrpSpPr/>
            <p:nvPr/>
          </p:nvGrpSpPr>
          <p:grpSpPr>
            <a:xfrm>
              <a:off x="1206794" y="1537911"/>
              <a:ext cx="172379" cy="990194"/>
              <a:chOff x="1206794" y="1537911"/>
              <a:chExt cx="172379" cy="990194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206794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80" name="直接连接符 79"/>
              <p:cNvCxnSpPr>
                <a:stCxn id="79" idx="0"/>
              </p:cNvCxnSpPr>
              <p:nvPr/>
            </p:nvCxnSpPr>
            <p:spPr>
              <a:xfrm flipH="1" flipV="1">
                <a:off x="1292983" y="1537911"/>
                <a:ext cx="1" cy="817815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/>
            <p:cNvSpPr txBox="1"/>
            <p:nvPr/>
          </p:nvSpPr>
          <p:spPr>
            <a:xfrm>
              <a:off x="630730" y="759499"/>
              <a:ext cx="1224135" cy="693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V0.3.1</a:t>
              </a: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NN</a:t>
              </a:r>
              <a:r>
                <a:rPr lang="zh-CN" altLang="en-US" sz="1867" dirty="0">
                  <a:latin typeface="Calibri" panose="020F0502020204030204" pitchFamily="34" charset="0"/>
                </a:rPr>
                <a:t>模型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DGL-</a:t>
              </a:r>
              <a:r>
                <a:rPr lang="en-US" altLang="zh-CN" sz="1867" dirty="0" err="1">
                  <a:latin typeface="Calibri" panose="020F0502020204030204" pitchFamily="34" charset="0"/>
                </a:rPr>
                <a:t>Chem</a:t>
              </a:r>
              <a:endParaRPr lang="zh-CN" altLang="en-US" sz="1867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999989" y="3720782"/>
            <a:ext cx="2688299" cy="2806579"/>
            <a:chOff x="213710" y="2355726"/>
            <a:chExt cx="2016224" cy="2104934"/>
          </a:xfrm>
        </p:grpSpPr>
        <p:grpSp>
          <p:nvGrpSpPr>
            <p:cNvPr id="87" name="组合 86"/>
            <p:cNvGrpSpPr/>
            <p:nvPr/>
          </p:nvGrpSpPr>
          <p:grpSpPr>
            <a:xfrm>
              <a:off x="1095087" y="2355726"/>
              <a:ext cx="172379" cy="1281765"/>
              <a:chOff x="1095087" y="2355726"/>
              <a:chExt cx="172379" cy="1281765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90" name="直接连接符 89"/>
              <p:cNvCxnSpPr>
                <a:stCxn id="89" idx="4"/>
              </p:cNvCxnSpPr>
              <p:nvPr/>
            </p:nvCxnSpPr>
            <p:spPr>
              <a:xfrm>
                <a:off x="1181277" y="2528105"/>
                <a:ext cx="0" cy="110938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/>
            <p:cNvSpPr txBox="1"/>
            <p:nvPr/>
          </p:nvSpPr>
          <p:spPr>
            <a:xfrm>
              <a:off x="213710" y="3683428"/>
              <a:ext cx="2016224" cy="777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V0.4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支持异构图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DGL-KE (</a:t>
              </a:r>
              <a:r>
                <a:rPr lang="zh-CN" altLang="en-US" sz="1867" dirty="0">
                  <a:latin typeface="Calibri" panose="020F0502020204030204" pitchFamily="34" charset="0"/>
                </a:rPr>
                <a:t>预发布</a:t>
              </a:r>
              <a:r>
                <a:rPr lang="en-US" altLang="zh-CN" sz="1867" dirty="0">
                  <a:latin typeface="Calibri" panose="020F0502020204030204" pitchFamily="34" charset="0"/>
                </a:rPr>
                <a:t>)</a:t>
              </a:r>
              <a:endParaRPr lang="zh-CN" altLang="en-US" sz="2400" dirty="0">
                <a:latin typeface="Calibri" panose="020F0502020204030204" pitchFamily="34" charset="0"/>
              </a:endParaRPr>
            </a:p>
          </p:txBody>
        </p:sp>
      </p:grpSp>
      <p:sp>
        <p:nvSpPr>
          <p:cNvPr id="73" name="椭圆 88">
            <a:extLst>
              <a:ext uri="{FF2B5EF4-FFF2-40B4-BE49-F238E27FC236}">
                <a16:creationId xmlns:a16="http://schemas.microsoft.com/office/drawing/2014/main" id="{0818EBF0-19F1-E043-A88C-3DA94A27ABF0}"/>
              </a:ext>
            </a:extLst>
          </p:cNvPr>
          <p:cNvSpPr/>
          <p:nvPr/>
        </p:nvSpPr>
        <p:spPr>
          <a:xfrm>
            <a:off x="10640159" y="3729331"/>
            <a:ext cx="229839" cy="22983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74" name="直接连接符 89">
            <a:extLst>
              <a:ext uri="{FF2B5EF4-FFF2-40B4-BE49-F238E27FC236}">
                <a16:creationId xmlns:a16="http://schemas.microsoft.com/office/drawing/2014/main" id="{ECB8464D-CFC6-A648-ACBE-CB41B4FBD501}"/>
              </a:ext>
            </a:extLst>
          </p:cNvPr>
          <p:cNvCxnSpPr>
            <a:cxnSpLocks/>
            <a:stCxn id="73" idx="0"/>
            <a:endCxn id="72" idx="2"/>
          </p:cNvCxnSpPr>
          <p:nvPr/>
        </p:nvCxnSpPr>
        <p:spPr>
          <a:xfrm flipH="1" flipV="1">
            <a:off x="10755078" y="2953288"/>
            <a:ext cx="1" cy="77604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0F3CFDA-E143-6A4A-B7C2-42A21712C312}"/>
              </a:ext>
            </a:extLst>
          </p:cNvPr>
          <p:cNvSpPr txBox="1"/>
          <p:nvPr/>
        </p:nvSpPr>
        <p:spPr>
          <a:xfrm>
            <a:off x="9410928" y="2122289"/>
            <a:ext cx="2688299" cy="83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V0.5</a:t>
            </a:r>
          </a:p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分布式训练</a:t>
            </a:r>
          </a:p>
        </p:txBody>
      </p:sp>
    </p:spTree>
    <p:extLst>
      <p:ext uri="{BB962C8B-B14F-4D97-AF65-F5344CB8AC3E}">
        <p14:creationId xmlns:p14="http://schemas.microsoft.com/office/powerpoint/2010/main" val="36996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43AA16-7F28-DC46-947B-616D6577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1"/>
          <a:stretch/>
        </p:blipFill>
        <p:spPr>
          <a:xfrm>
            <a:off x="7463807" y="973254"/>
            <a:ext cx="3718985" cy="53794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9E45A6-8A57-3B4D-85DC-3E9125E3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74" y="2145385"/>
            <a:ext cx="4756375" cy="32731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084C4E-8936-2A4B-BC60-53B49433C3E7}"/>
              </a:ext>
            </a:extLst>
          </p:cNvPr>
          <p:cNvSpPr txBox="1">
            <a:spLocks/>
          </p:cNvSpPr>
          <p:nvPr/>
        </p:nvSpPr>
        <p:spPr>
          <a:xfrm>
            <a:off x="349828" y="1298862"/>
            <a:ext cx="6510646" cy="50538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50" tIns="109725" rIns="137150" bIns="109725" rtlCol="0" anchor="t" anchorCtr="0">
            <a:normAutofit fontScale="92500" lnSpcReduction="10000"/>
          </a:bodyPr>
          <a:lstStyle>
            <a:lvl1pPr marL="609585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754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DGL-</a:t>
            </a:r>
            <a:r>
              <a:rPr lang="en-US" dirty="0" err="1"/>
              <a:t>KE是构建在DGL之上专用于学习知识图谱的嵌入表示</a:t>
            </a:r>
            <a:r>
              <a:rPr lang="en-US" dirty="0"/>
              <a:t>(</a:t>
            </a:r>
            <a:r>
              <a:rPr lang="en-US" altLang="zh-CN" dirty="0"/>
              <a:t>embedding)</a:t>
            </a:r>
            <a:r>
              <a:rPr lang="zh-CN" altLang="en-US" dirty="0"/>
              <a:t>的专业包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DGL-</a:t>
            </a:r>
            <a:r>
              <a:rPr lang="en-US" dirty="0" err="1"/>
              <a:t>KE可以扩展到包含几十亿级边的知识图谱</a:t>
            </a:r>
            <a:r>
              <a:rPr lang="zh-CN" altLang="en-US" dirty="0"/>
              <a:t>，</a:t>
            </a:r>
            <a:r>
              <a:rPr lang="en-US" dirty="0" err="1"/>
              <a:t>同时还能保证高性能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DGL-</a:t>
            </a:r>
            <a:r>
              <a:rPr lang="en-US" dirty="0" err="1"/>
              <a:t>KE内置多个KGE的模型</a:t>
            </a:r>
            <a:r>
              <a:rPr lang="zh-CN" altLang="en-US" dirty="0"/>
              <a:t>，可以高效地运行在</a:t>
            </a:r>
            <a:r>
              <a:rPr lang="en-US" altLang="zh-CN" dirty="0"/>
              <a:t>3</a:t>
            </a:r>
            <a:r>
              <a:rPr lang="zh-CN" altLang="en-US" dirty="0"/>
              <a:t>种训练环境配置</a:t>
            </a:r>
            <a:r>
              <a:rPr lang="en-US" dirty="0"/>
              <a:t>(</a:t>
            </a:r>
            <a:r>
              <a:rPr lang="en-US" dirty="0" err="1"/>
              <a:t>单机多CPU</a:t>
            </a:r>
            <a:r>
              <a:rPr lang="zh-CN" altLang="en-US" dirty="0"/>
              <a:t>，单机多</a:t>
            </a:r>
            <a:r>
              <a:rPr lang="en-US" altLang="zh-CN" dirty="0"/>
              <a:t>GPU</a:t>
            </a:r>
            <a:r>
              <a:rPr lang="zh-CN" altLang="en-US" dirty="0"/>
              <a:t>，</a:t>
            </a:r>
            <a:r>
              <a:rPr lang="zh-CN" altLang="en-CN" dirty="0"/>
              <a:t>多机</a:t>
            </a:r>
            <a:r>
              <a:rPr lang="zh-CN" altLang="en-US" dirty="0"/>
              <a:t>集群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858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2181632"/>
          </a:xfrm>
        </p:spPr>
        <p:txBody>
          <a:bodyPr>
            <a:normAutofit/>
          </a:bodyPr>
          <a:lstStyle/>
          <a:p>
            <a:r>
              <a:rPr lang="en-US" altLang="zh-CN" dirty="0"/>
              <a:t>Graph </a:t>
            </a:r>
            <a:r>
              <a:rPr lang="zh-CN" altLang="en-US" dirty="0"/>
              <a:t>作为核心的数据抽象</a:t>
            </a:r>
            <a:endParaRPr lang="en-US" altLang="zh-CN" dirty="0"/>
          </a:p>
          <a:p>
            <a:pPr lvl="1"/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DGLGraph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g.ndata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[‘h’]</a:t>
            </a:r>
            <a:endParaRPr lang="en-US" altLang="zh-CN" dirty="0">
              <a:cs typeface="Consolas" panose="020B0609020204030204" pitchFamily="49" charset="0"/>
            </a:endParaRPr>
          </a:p>
          <a:p>
            <a:r>
              <a:rPr lang="zh-CN" altLang="en-US" dirty="0">
                <a:cs typeface="Consolas" panose="020B0609020204030204" pitchFamily="49" charset="0"/>
              </a:rPr>
              <a:t>简单但是灵活的消息传递</a:t>
            </a:r>
            <a:r>
              <a:rPr lang="en-US" altLang="zh-CN" dirty="0">
                <a:cs typeface="Consolas" panose="020B0609020204030204" pitchFamily="49" charset="0"/>
              </a:rPr>
              <a:t>(MP)</a:t>
            </a:r>
            <a:r>
              <a:rPr lang="zh-CN" altLang="en-US" dirty="0">
                <a:cs typeface="Consolas" panose="020B0609020204030204" pitchFamily="49" charset="0"/>
              </a:rPr>
              <a:t>的</a:t>
            </a:r>
            <a:r>
              <a:rPr lang="en-US" altLang="zh-CN" dirty="0">
                <a:cs typeface="Consolas" panose="020B0609020204030204" pitchFamily="49" charset="0"/>
              </a:rPr>
              <a:t>APIs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45856-9990-B543-BEBE-E4F8C2DF4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DGL</a:t>
            </a:r>
            <a:r>
              <a:rPr lang="zh-CN" altLang="en-US" dirty="0"/>
              <a:t>开发范式</a:t>
            </a:r>
            <a:endParaRPr lang="en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418" y="3621022"/>
            <a:ext cx="6305551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4009720" y="4399404"/>
            <a:ext cx="51206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606616" y="4417692"/>
            <a:ext cx="51206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2319" y="4758337"/>
            <a:ext cx="6716903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主动集合</a:t>
            </a:r>
            <a:r>
              <a:rPr lang="en-US" altLang="zh-C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</a:rPr>
              <a:t>指定是“点”还是“边”来触发计算。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1478" y="5349213"/>
            <a:ext cx="9365513" cy="83099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</a:rPr>
              <a:t>                    </a:t>
            </a:r>
            <a:r>
              <a:rPr lang="zh-CN" altLang="en-US" sz="2400" dirty="0">
                <a:latin typeface="Calibri" panose="020F0502020204030204" pitchFamily="34" charset="0"/>
              </a:rPr>
              <a:t>可以是用户定义的函数</a:t>
            </a:r>
            <a:r>
              <a:rPr lang="en-US" altLang="zh-CN" sz="2400" dirty="0">
                <a:latin typeface="Calibri" panose="020F0502020204030204" pitchFamily="34" charset="0"/>
              </a:rPr>
              <a:t> (</a:t>
            </a:r>
            <a:r>
              <a:rPr lang="en-US" altLang="zh-CN" sz="2400" b="1" dirty="0">
                <a:latin typeface="Calibri" panose="020F0502020204030204" pitchFamily="34" charset="0"/>
              </a:rPr>
              <a:t>UDF, </a:t>
            </a:r>
            <a:r>
              <a:rPr lang="en-US" altLang="zh-CN" sz="2400" dirty="0">
                <a:latin typeface="Calibri" panose="020F0502020204030204" pitchFamily="34" charset="0"/>
              </a:rPr>
              <a:t>user-defined functions) </a:t>
            </a:r>
            <a:r>
              <a:rPr lang="zh-CN" altLang="en-US" sz="2400" dirty="0">
                <a:latin typeface="Calibri" panose="020F0502020204030204" pitchFamily="34" charset="0"/>
              </a:rPr>
              <a:t>，或者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</a:rPr>
              <a:t>DGL</a:t>
            </a:r>
            <a:r>
              <a:rPr lang="zh-CN" altLang="en-US" sz="2400" b="1" dirty="0">
                <a:latin typeface="Calibri" panose="020F0502020204030204" pitchFamily="34" charset="0"/>
              </a:rPr>
              <a:t>内建</a:t>
            </a:r>
            <a:r>
              <a:rPr lang="zh-CN" altLang="en-US" sz="2400" dirty="0">
                <a:latin typeface="Calibri" panose="020F0502020204030204" pitchFamily="34" charset="0"/>
              </a:rPr>
              <a:t>的函数</a:t>
            </a:r>
            <a:r>
              <a:rPr lang="en-US" altLang="zh-CN" sz="2400" dirty="0">
                <a:latin typeface="Calibri" panose="020F0502020204030204" pitchFamily="34" charset="0"/>
              </a:rPr>
              <a:t>.</a:t>
            </a:r>
            <a:endParaRPr lang="zh-CN" altLang="en-US" sz="2400" dirty="0">
              <a:latin typeface="Calibri" panose="020F050202020403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7489" y="5349214"/>
            <a:ext cx="1349503" cy="433881"/>
            <a:chOff x="911590" y="3006771"/>
            <a:chExt cx="1012127" cy="325411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590" y="3006771"/>
              <a:ext cx="328613" cy="30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203" y="3046432"/>
              <a:ext cx="2857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817" y="3046432"/>
              <a:ext cx="3429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655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825A79-2A06-BD47-B8B0-DC57C76F03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灵活的消息处理方式</a:t>
            </a:r>
            <a:endParaRPr lang="en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544" y="2433729"/>
            <a:ext cx="7245096" cy="76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99" y="3531327"/>
            <a:ext cx="6996187" cy="132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5538051" y="1449847"/>
            <a:ext cx="5202936" cy="1609344"/>
            <a:chOff x="4162806" y="1059582"/>
            <a:chExt cx="3902202" cy="1207008"/>
          </a:xfrm>
        </p:grpSpPr>
        <p:sp>
          <p:nvSpPr>
            <p:cNvPr id="4" name="矩形 3"/>
            <p:cNvSpPr/>
            <p:nvPr/>
          </p:nvSpPr>
          <p:spPr>
            <a:xfrm>
              <a:off x="4162806" y="1909974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线形标注 1 4"/>
            <p:cNvSpPr/>
            <p:nvPr/>
          </p:nvSpPr>
          <p:spPr>
            <a:xfrm>
              <a:off x="5376672" y="1059582"/>
              <a:ext cx="2688336" cy="425196"/>
            </a:xfrm>
            <a:prstGeom prst="borderCallout1">
              <a:avLst>
                <a:gd name="adj1" fmla="val 86492"/>
                <a:gd name="adj2" fmla="val -2721"/>
                <a:gd name="adj3" fmla="val 186693"/>
                <a:gd name="adj4" fmla="val -306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2400" i="1" dirty="0">
                  <a:latin typeface="Calibri" panose="020F0502020204030204" pitchFamily="34" charset="0"/>
                </a:rPr>
                <a:t>消息函数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8200" y="3720205"/>
            <a:ext cx="9534144" cy="2237140"/>
            <a:chOff x="628650" y="2790153"/>
            <a:chExt cx="7150608" cy="1677855"/>
          </a:xfrm>
        </p:grpSpPr>
        <p:sp>
          <p:nvSpPr>
            <p:cNvPr id="8" name="矩形 7"/>
            <p:cNvSpPr/>
            <p:nvPr/>
          </p:nvSpPr>
          <p:spPr>
            <a:xfrm>
              <a:off x="4098798" y="2790153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线形标注 1 8"/>
            <p:cNvSpPr/>
            <p:nvPr/>
          </p:nvSpPr>
          <p:spPr>
            <a:xfrm>
              <a:off x="628650" y="3617616"/>
              <a:ext cx="2688336" cy="425196"/>
            </a:xfrm>
            <a:prstGeom prst="borderCallout1">
              <a:avLst>
                <a:gd name="adj1" fmla="val -19960"/>
                <a:gd name="adj2" fmla="val 101361"/>
                <a:gd name="adj3" fmla="val -110081"/>
                <a:gd name="adj4" fmla="val 127483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2400" i="1" dirty="0">
                  <a:latin typeface="Calibri" panose="020F0502020204030204" pitchFamily="34" charset="0"/>
                </a:rPr>
                <a:t>更新函数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431536" y="2790153"/>
              <a:ext cx="466344" cy="436557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线形标注 1 10"/>
            <p:cNvSpPr/>
            <p:nvPr/>
          </p:nvSpPr>
          <p:spPr>
            <a:xfrm>
              <a:off x="5090922" y="4042812"/>
              <a:ext cx="2688336" cy="425196"/>
            </a:xfrm>
            <a:prstGeom prst="borderCallout1">
              <a:avLst>
                <a:gd name="adj1" fmla="val -32863"/>
                <a:gd name="adj2" fmla="val 51361"/>
                <a:gd name="adj3" fmla="val -177823"/>
                <a:gd name="adj4" fmla="val 33605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2400" i="1" dirty="0">
                  <a:latin typeface="Calibri" panose="020F0502020204030204" pitchFamily="34" charset="0"/>
                </a:rPr>
                <a:t>聚合函数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8409" y="6373001"/>
            <a:ext cx="4244239" cy="37965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1867" dirty="0">
                <a:latin typeface="Calibri" panose="020F0502020204030204" pitchFamily="34" charset="0"/>
              </a:rPr>
              <a:t>[Gilmer 2017, Wang 2017, </a:t>
            </a:r>
            <a:r>
              <a:rPr lang="en-US" altLang="zh-CN" sz="1867" dirty="0" err="1">
                <a:latin typeface="Calibri" panose="020F0502020204030204" pitchFamily="34" charset="0"/>
              </a:rPr>
              <a:t>Battaglia</a:t>
            </a:r>
            <a:r>
              <a:rPr lang="en-US" altLang="zh-CN" sz="1867" dirty="0">
                <a:latin typeface="Calibri" panose="020F0502020204030204" pitchFamily="34" charset="0"/>
              </a:rPr>
              <a:t> 2018]</a:t>
            </a:r>
            <a:endParaRPr lang="zh-CN" altLang="en-US" sz="1867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27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414C-A01E-5C4B-8807-454F30F7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342840-B52D-BC44-81CE-0C724FBAD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DGL</a:t>
            </a:r>
            <a:r>
              <a:rPr lang="zh-CN" altLang="en-US" dirty="0"/>
              <a:t>里编写</a:t>
            </a:r>
            <a:r>
              <a:rPr lang="en-US" altLang="zh-CN" dirty="0"/>
              <a:t>GNN</a:t>
            </a:r>
            <a:r>
              <a:rPr lang="zh-CN" altLang="en-US" dirty="0"/>
              <a:t>算子很直观</a:t>
            </a:r>
            <a:endParaRPr lang="en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425563"/>
            <a:ext cx="11480800" cy="291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24629" y="1613187"/>
            <a:ext cx="6144681" cy="83099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update_all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</a:rPr>
              <a:t>是下面写法的简化做法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algn="ctr"/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send(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G.edges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zh-CN" sz="2400" dirty="0">
                <a:latin typeface="Calibri" panose="020F0502020204030204" pitchFamily="34" charset="0"/>
              </a:rPr>
              <a:t>+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recv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G.nodes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zh-CN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86" y="5027257"/>
            <a:ext cx="3606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CAC61-5088-F640-A162-B1B33C77B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86" y="2462805"/>
            <a:ext cx="5499100" cy="3011238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69ACBE9-3805-E545-AEF4-3ADB68479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9" y="5154257"/>
            <a:ext cx="2616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81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US" dirty="0"/>
              <a:t>图数据无处不在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1903052" y="1789745"/>
            <a:ext cx="3974995" cy="3946901"/>
            <a:chOff x="7262858" y="550528"/>
            <a:chExt cx="4386022" cy="43550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1109365" cy="373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推荐系统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5" cy="60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67" dirty="0"/>
                  <a:t>产品，媒体，文章，经验分享，工作，相亲</a:t>
                </a:r>
                <a:r>
                  <a:rPr lang="en-US" altLang="zh-CN" sz="1467" dirty="0"/>
                  <a:t>……</a:t>
                </a:r>
                <a:endParaRPr lang="en-US" sz="1467" dirty="0"/>
              </a:p>
            </p:txBody>
          </p:sp>
          <p:pic>
            <p:nvPicPr>
              <p:cNvPr id="10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2651D4-B54F-7940-8CD7-41F017360849}"/>
              </a:ext>
            </a:extLst>
          </p:cNvPr>
          <p:cNvGrpSpPr/>
          <p:nvPr/>
        </p:nvGrpSpPr>
        <p:grpSpPr>
          <a:xfrm>
            <a:off x="7302337" y="1272642"/>
            <a:ext cx="3074183" cy="2642319"/>
            <a:chOff x="7656162" y="1410347"/>
            <a:chExt cx="3169929" cy="27246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11B8F2-0AAC-D145-B1AD-B177CB4AE3A1}"/>
                </a:ext>
              </a:extLst>
            </p:cNvPr>
            <p:cNvSpPr/>
            <p:nvPr/>
          </p:nvSpPr>
          <p:spPr>
            <a:xfrm>
              <a:off x="7656162" y="1410347"/>
              <a:ext cx="3169929" cy="2724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E8984A-F589-A24E-8DDF-2F28328A177B}"/>
                </a:ext>
              </a:extLst>
            </p:cNvPr>
            <p:cNvGrpSpPr/>
            <p:nvPr/>
          </p:nvGrpSpPr>
          <p:grpSpPr>
            <a:xfrm>
              <a:off x="7798672" y="1605025"/>
              <a:ext cx="2799850" cy="2392130"/>
              <a:chOff x="7798672" y="1605025"/>
              <a:chExt cx="2799850" cy="239213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8602D4-975B-C148-A821-FD2A37B85C46}"/>
                  </a:ext>
                </a:extLst>
              </p:cNvPr>
              <p:cNvSpPr txBox="1"/>
              <p:nvPr/>
            </p:nvSpPr>
            <p:spPr>
              <a:xfrm>
                <a:off x="8685562" y="3711529"/>
                <a:ext cx="1142505" cy="285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金融交易网络</a:t>
                </a:r>
                <a:endParaRPr lang="en-US" sz="12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63EED31-80ED-4543-95C7-AE42B2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8672" y="1605025"/>
                <a:ext cx="2799850" cy="2150793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F5C7F5-530C-0D4D-853E-6781BBED103E}"/>
              </a:ext>
            </a:extLst>
          </p:cNvPr>
          <p:cNvGrpSpPr/>
          <p:nvPr/>
        </p:nvGrpSpPr>
        <p:grpSpPr>
          <a:xfrm>
            <a:off x="6096000" y="3832096"/>
            <a:ext cx="3170676" cy="2125743"/>
            <a:chOff x="7215113" y="2687783"/>
            <a:chExt cx="3051105" cy="204557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058961-5DD3-3F40-9632-8B382E0C284C}"/>
                </a:ext>
              </a:extLst>
            </p:cNvPr>
            <p:cNvSpPr/>
            <p:nvPr/>
          </p:nvSpPr>
          <p:spPr>
            <a:xfrm>
              <a:off x="7215113" y="2687783"/>
              <a:ext cx="3051105" cy="204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9" name="Picture 8" descr="Image result for knowledge graph">
              <a:extLst>
                <a:ext uri="{FF2B5EF4-FFF2-40B4-BE49-F238E27FC236}">
                  <a16:creationId xmlns:a16="http://schemas.microsoft.com/office/drawing/2014/main" id="{2200D9A7-1280-1149-8016-E5AA4DF88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387C15-7D5D-464B-AB2F-998B7C070129}"/>
              </a:ext>
            </a:extLst>
          </p:cNvPr>
          <p:cNvSpPr txBox="1"/>
          <p:nvPr/>
        </p:nvSpPr>
        <p:spPr>
          <a:xfrm>
            <a:off x="6067617" y="384533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知识图谱</a:t>
            </a:r>
            <a:endParaRPr lang="en-US" sz="1600" b="1" dirty="0">
              <a:solidFill>
                <a:srgbClr val="FF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759962" y="3239383"/>
            <a:ext cx="3146468" cy="3124231"/>
            <a:chOff x="216976" y="170481"/>
            <a:chExt cx="4386022" cy="43550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1115466" cy="471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反欺诈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75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67" dirty="0"/>
                  <a:t>识别可疑账户，洗钱，虚假评价，保险欺诈</a:t>
                </a:r>
                <a:r>
                  <a:rPr lang="en-US" altLang="zh-CN" sz="1467" dirty="0"/>
                  <a:t>……</a:t>
                </a:r>
                <a:endParaRPr lang="en-US" sz="1467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916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B9AD2-E4DA-C544-AE0D-2C9B7C03F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518239" cy="999465"/>
          </a:xfrm>
        </p:spPr>
        <p:txBody>
          <a:bodyPr>
            <a:normAutofit/>
          </a:bodyPr>
          <a:lstStyle/>
          <a:p>
            <a:r>
              <a:rPr lang="en-US" altLang="zh-CN" dirty="0"/>
              <a:t>DGL</a:t>
            </a:r>
            <a:r>
              <a:rPr lang="zh-CN" altLang="en-US" dirty="0"/>
              <a:t>的</a:t>
            </a:r>
            <a:r>
              <a:rPr lang="en-US" altLang="zh-CN" dirty="0"/>
              <a:t> GAT</a:t>
            </a:r>
            <a:r>
              <a:rPr lang="zh-CN" altLang="en-US" dirty="0"/>
              <a:t>例子</a:t>
            </a:r>
            <a:endParaRPr lang="en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3"/>
          <a:stretch/>
        </p:blipFill>
        <p:spPr bwMode="auto">
          <a:xfrm>
            <a:off x="6300359" y="1584093"/>
            <a:ext cx="5701701" cy="411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437CE1C-C3DD-D144-9452-571AAC9C9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"/>
          <a:stretch/>
        </p:blipFill>
        <p:spPr bwMode="auto">
          <a:xfrm>
            <a:off x="744461" y="1607514"/>
            <a:ext cx="5592969" cy="338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8" y="4901069"/>
            <a:ext cx="5690854" cy="118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884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F9B39C-7746-F04E-B046-FC7DF44F7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9594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906616"/>
            <a:ext cx="10816920" cy="45469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点分类</a:t>
            </a:r>
            <a:r>
              <a:rPr lang="en-US" altLang="zh-CN" dirty="0"/>
              <a:t>/</a:t>
            </a:r>
            <a:r>
              <a:rPr lang="zh-CN" altLang="en-US" dirty="0"/>
              <a:t>点回归</a:t>
            </a:r>
            <a:r>
              <a:rPr lang="en-US" altLang="zh-CN" dirty="0"/>
              <a:t>(</a:t>
            </a:r>
            <a:r>
              <a:rPr lang="en-US" dirty="0"/>
              <a:t>Node classification/regression)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识别可疑账户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锁定有价值的用户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链接预测</a:t>
            </a:r>
            <a:r>
              <a:rPr lang="en-US" altLang="zh-CN" dirty="0"/>
              <a:t>(</a:t>
            </a:r>
            <a:r>
              <a:rPr lang="en-US" dirty="0"/>
              <a:t>Link prediction/regression)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商品推荐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识别水军评论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图分类</a:t>
            </a:r>
            <a:r>
              <a:rPr lang="en-US" altLang="zh-CN" dirty="0"/>
              <a:t>/</a:t>
            </a:r>
            <a:r>
              <a:rPr lang="zh-CN" altLang="en-US" dirty="0"/>
              <a:t>回归</a:t>
            </a:r>
            <a:r>
              <a:rPr lang="en-US" altLang="zh-CN" dirty="0"/>
              <a:t>(</a:t>
            </a:r>
            <a:r>
              <a:rPr lang="en-US" dirty="0"/>
              <a:t>Graph classification/regression)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预测化学分子特性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C2608-1E89-2149-97FF-B81DA36E53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图上机器学习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48964D-7E5B-164E-A84D-CDBF32D4DB56}"/>
              </a:ext>
            </a:extLst>
          </p:cNvPr>
          <p:cNvGrpSpPr/>
          <p:nvPr/>
        </p:nvGrpSpPr>
        <p:grpSpPr>
          <a:xfrm>
            <a:off x="7960280" y="2689931"/>
            <a:ext cx="2525803" cy="1612648"/>
            <a:chOff x="7917590" y="5223670"/>
            <a:chExt cx="2525803" cy="16126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43225D-F702-404B-992D-EE2EE178469C}"/>
                </a:ext>
              </a:extLst>
            </p:cNvPr>
            <p:cNvSpPr/>
            <p:nvPr/>
          </p:nvSpPr>
          <p:spPr>
            <a:xfrm>
              <a:off x="7917590" y="5223670"/>
              <a:ext cx="2525803" cy="16126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C623A3-2C00-1040-809B-06B1AB813363}"/>
                </a:ext>
              </a:extLst>
            </p:cNvPr>
            <p:cNvGrpSpPr/>
            <p:nvPr/>
          </p:nvGrpSpPr>
          <p:grpSpPr>
            <a:xfrm>
              <a:off x="7975942" y="5340675"/>
              <a:ext cx="2409100" cy="1468925"/>
              <a:chOff x="468351" y="3876814"/>
              <a:chExt cx="2409100" cy="1468925"/>
            </a:xfrm>
          </p:grpSpPr>
          <p:pic>
            <p:nvPicPr>
              <p:cNvPr id="7" name="Picture 2" descr="Image result for molecular structure">
                <a:extLst>
                  <a:ext uri="{FF2B5EF4-FFF2-40B4-BE49-F238E27FC236}">
                    <a16:creationId xmlns:a16="http://schemas.microsoft.com/office/drawing/2014/main" id="{07DE3959-2BFD-E244-9575-D8D9980065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351" y="3876814"/>
                <a:ext cx="2409100" cy="1188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03EB7-6E66-8A41-A54E-80189293F75C}"/>
                  </a:ext>
                </a:extLst>
              </p:cNvPr>
              <p:cNvSpPr txBox="1"/>
              <p:nvPr/>
            </p:nvSpPr>
            <p:spPr>
              <a:xfrm>
                <a:off x="1039489" y="5037962"/>
                <a:ext cx="1266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Drug discovery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5C7F5-530C-0D4D-853E-6781BBED103E}"/>
              </a:ext>
            </a:extLst>
          </p:cNvPr>
          <p:cNvGrpSpPr/>
          <p:nvPr/>
        </p:nvGrpSpPr>
        <p:grpSpPr>
          <a:xfrm>
            <a:off x="8504527" y="491728"/>
            <a:ext cx="3051105" cy="2045578"/>
            <a:chOff x="7215113" y="2687783"/>
            <a:chExt cx="3051105" cy="20455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058961-5DD3-3F40-9632-8B382E0C284C}"/>
                </a:ext>
              </a:extLst>
            </p:cNvPr>
            <p:cNvSpPr/>
            <p:nvPr/>
          </p:nvSpPr>
          <p:spPr>
            <a:xfrm>
              <a:off x="7215113" y="2687783"/>
              <a:ext cx="3051105" cy="204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8" descr="Image result for knowledge graph">
              <a:extLst>
                <a:ext uri="{FF2B5EF4-FFF2-40B4-BE49-F238E27FC236}">
                  <a16:creationId xmlns:a16="http://schemas.microsoft.com/office/drawing/2014/main" id="{2200D9A7-1280-1149-8016-E5AA4DF88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uber traffic datas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45" y="4455204"/>
            <a:ext cx="3397339" cy="178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4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069C72-0BD9-9A44-B820-7B1D3C49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508" y="2305937"/>
            <a:ext cx="4074984" cy="34844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BC34-034C-E84E-B66A-FB2C03F33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548319"/>
            <a:ext cx="10816920" cy="218163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图机器学习是一个具有很长历史的学科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766A69-E087-F94E-99B3-9982AFB2B948}"/>
              </a:ext>
            </a:extLst>
          </p:cNvPr>
          <p:cNvGrpSpPr/>
          <p:nvPr/>
        </p:nvGrpSpPr>
        <p:grpSpPr>
          <a:xfrm>
            <a:off x="1355271" y="1256556"/>
            <a:ext cx="9192986" cy="4300670"/>
            <a:chOff x="1355271" y="1750829"/>
            <a:chExt cx="9192986" cy="4300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718E0B9-FBBD-B44B-B39C-933DBCCB6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1488107" y="3420367"/>
              <a:ext cx="4197182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jermaine\Desktop\82a9f98791a97cd200cf085936eb3ccd.jpg">
              <a:extLst>
                <a:ext uri="{FF2B5EF4-FFF2-40B4-BE49-F238E27FC236}">
                  <a16:creationId xmlns:a16="http://schemas.microsoft.com/office/drawing/2014/main" id="{24F2582C-A935-6D4E-BF5C-2CAF56A30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8"/>
            <a:stretch/>
          </p:blipFill>
          <p:spPr bwMode="auto">
            <a:xfrm>
              <a:off x="5759695" y="3187176"/>
              <a:ext cx="4580143" cy="2864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6F82B-3783-BA42-A31A-734B0B63E5FC}"/>
                </a:ext>
              </a:extLst>
            </p:cNvPr>
            <p:cNvSpPr/>
            <p:nvPr/>
          </p:nvSpPr>
          <p:spPr>
            <a:xfrm>
              <a:off x="1355271" y="1750829"/>
              <a:ext cx="9192986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/>
                <a:t>深度学习</a:t>
              </a:r>
              <a:r>
                <a:rPr lang="en-US" sz="3200" dirty="0"/>
                <a:t>(</a:t>
              </a:r>
              <a:r>
                <a:rPr lang="zh-CN" altLang="en-US" sz="3200" dirty="0"/>
                <a:t>神经网络</a:t>
              </a:r>
              <a:r>
                <a:rPr lang="en-US" sz="3200" dirty="0"/>
                <a:t>) + </a:t>
              </a:r>
              <a:r>
                <a:rPr lang="zh-CN" altLang="en-US" sz="3200" dirty="0"/>
                <a:t>图</a:t>
              </a:r>
              <a:r>
                <a:rPr lang="en-US" sz="3200" dirty="0"/>
                <a:t> =&gt; </a:t>
              </a:r>
              <a:r>
                <a:rPr lang="zh-CN" altLang="en-US" sz="3200" dirty="0"/>
                <a:t>图神经网络</a:t>
              </a:r>
              <a:endParaRPr lang="en-US" sz="3200" dirty="0"/>
            </a:p>
            <a:p>
              <a:pPr algn="ctr"/>
              <a:endParaRPr lang="en-US" sz="3200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2200" dirty="0">
                  <a:solidFill>
                    <a:schemeClr val="accent1"/>
                  </a:solidFill>
                </a:rPr>
                <a:t>神经网络家族的一员，专注于研究点、边和图的表征</a:t>
              </a:r>
              <a:r>
                <a:rPr lang="en-US" altLang="zh-CN" sz="2200" dirty="0">
                  <a:solidFill>
                    <a:schemeClr val="accent1"/>
                  </a:solidFill>
                </a:rPr>
                <a:t>(Embedding)</a:t>
              </a:r>
              <a:endParaRPr lang="en-US" sz="2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28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234294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人工抽取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强在哪儿？</a:t>
            </a:r>
            <a:endParaRPr lang="en-US" dirty="0"/>
          </a:p>
        </p:txBody>
      </p:sp>
      <p:pic>
        <p:nvPicPr>
          <p:cNvPr id="1026" name="Picture 2" descr="https://miro.medium.com/max/2460/1*Rf98vgvcLle1SZvLmmIwaQ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" y="2834054"/>
            <a:ext cx="3316713" cy="22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32165" y="1850234"/>
            <a:ext cx="175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传统图学习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4617818" y="1963107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深度学习模型 </a:t>
            </a:r>
            <a:r>
              <a:rPr lang="en-US" altLang="zh-CN" dirty="0"/>
              <a:t>CNN/RNN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93627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人工抽取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02180" y="5783326"/>
            <a:ext cx="1445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图学习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234293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深度学习模型 </a:t>
            </a:r>
            <a:r>
              <a:rPr lang="en-US" altLang="zh-CN" dirty="0"/>
              <a:t>CNN/RNN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90218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图神经网络</a:t>
            </a:r>
            <a:r>
              <a:rPr lang="en-US" altLang="zh-CN" dirty="0"/>
              <a:t>GNN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75319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多层感知器</a:t>
            </a:r>
            <a:r>
              <a:rPr lang="en-US" altLang="zh-CN" dirty="0"/>
              <a:t>MLP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0800000">
            <a:off x="8790053" y="5066207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0800000">
            <a:off x="6045850" y="5071063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318417" y="2742691"/>
            <a:ext cx="8577387" cy="1659169"/>
            <a:chOff x="3318417" y="2742691"/>
            <a:chExt cx="8577387" cy="1659169"/>
          </a:xfrm>
        </p:grpSpPr>
        <p:sp>
          <p:nvSpPr>
            <p:cNvPr id="9" name="Right Arrow 8"/>
            <p:cNvSpPr/>
            <p:nvPr/>
          </p:nvSpPr>
          <p:spPr>
            <a:xfrm>
              <a:off x="3318417" y="3729403"/>
              <a:ext cx="744415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18195" y="3582864"/>
              <a:ext cx="1260231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节点</a:t>
              </a:r>
              <a:r>
                <a:rPr lang="en-US" altLang="zh-CN" dirty="0"/>
                <a:t>/</a:t>
              </a:r>
              <a:r>
                <a:rPr lang="zh-CN" altLang="en-US" dirty="0"/>
                <a:t>边特征提取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905770" y="3729402"/>
              <a:ext cx="744415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77529" y="3597110"/>
              <a:ext cx="1260231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结构特征提取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8665218" y="3743648"/>
              <a:ext cx="744415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37091" y="3622276"/>
              <a:ext cx="1260231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分类、回归模型</a:t>
              </a:r>
              <a:endParaRPr lang="en-US" dirty="0"/>
            </a:p>
          </p:txBody>
        </p:sp>
        <p:pic>
          <p:nvPicPr>
            <p:cNvPr id="1030" name="Picture 6" descr="https://simg.nicepng.com/png/small/129-1290978_teacher-teacher-icon-png.pn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3570" y="2742691"/>
              <a:ext cx="596473" cy="48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0787808" y="32238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监督信号</a:t>
              </a:r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967187" y="5783326"/>
            <a:ext cx="120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端到端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94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7" grpId="0" animBg="1"/>
      <p:bldP spid="18" grpId="0" animBg="1"/>
      <p:bldP spid="20" grpId="0"/>
      <p:bldP spid="21" grpId="0" animBg="1"/>
      <p:bldP spid="22" grpId="0" animBg="1"/>
      <p:bldP spid="25" grpId="0" animBg="1"/>
      <p:bldP spid="26" grpId="0" animBg="1"/>
      <p:bldP spid="29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5024C52-0B4B-A245-90F8-1E5886166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图神经网络怎么工作的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0634A-CD09-E047-93FE-84B68158D929}"/>
              </a:ext>
            </a:extLst>
          </p:cNvPr>
          <p:cNvSpPr/>
          <p:nvPr/>
        </p:nvSpPr>
        <p:spPr>
          <a:xfrm>
            <a:off x="5795617" y="3282203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1B369-61A9-6845-9A1C-E89E6301A235}"/>
              </a:ext>
            </a:extLst>
          </p:cNvPr>
          <p:cNvSpPr/>
          <p:nvPr/>
        </p:nvSpPr>
        <p:spPr>
          <a:xfrm>
            <a:off x="5805854" y="4642412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25722-C50A-3B41-A3B3-97E3644C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29" t="35859" b="35939"/>
          <a:stretch/>
        </p:blipFill>
        <p:spPr>
          <a:xfrm>
            <a:off x="2124836" y="4533632"/>
            <a:ext cx="640680" cy="56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FC058-99E2-0246-8358-C3DA1B379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3051870" y="3429000"/>
            <a:ext cx="541266" cy="69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02271-03CE-1D43-8CCF-A54A93AFF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" t="34936" r="72823" b="34937"/>
          <a:stretch/>
        </p:blipFill>
        <p:spPr>
          <a:xfrm>
            <a:off x="2174010" y="2402505"/>
            <a:ext cx="474988" cy="607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0D143-723D-7147-9237-D012305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3958476" y="2533260"/>
            <a:ext cx="640680" cy="5683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208F2-4A77-854A-A92A-24925EA71AB3}"/>
              </a:ext>
            </a:extLst>
          </p:cNvPr>
          <p:cNvCxnSpPr>
            <a:cxnSpLocks/>
          </p:cNvCxnSpPr>
          <p:nvPr/>
        </p:nvCxnSpPr>
        <p:spPr>
          <a:xfrm>
            <a:off x="2726136" y="3009677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3584D-6584-F247-86FA-FCA0B727E533}"/>
              </a:ext>
            </a:extLst>
          </p:cNvPr>
          <p:cNvCxnSpPr>
            <a:cxnSpLocks/>
          </p:cNvCxnSpPr>
          <p:nvPr/>
        </p:nvCxnSpPr>
        <p:spPr>
          <a:xfrm flipV="1">
            <a:off x="2694956" y="4082596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B69021-45D7-9F43-87E7-32BAB3672557}"/>
              </a:ext>
            </a:extLst>
          </p:cNvPr>
          <p:cNvCxnSpPr>
            <a:cxnSpLocks/>
          </p:cNvCxnSpPr>
          <p:nvPr/>
        </p:nvCxnSpPr>
        <p:spPr>
          <a:xfrm flipH="1">
            <a:off x="3526423" y="3115611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A4B2F4-214B-934D-9647-C80557357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5904550" y="3874026"/>
            <a:ext cx="541266" cy="693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FC10D4-B9CD-3841-836C-0ED2D3002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5870862" y="2533260"/>
            <a:ext cx="640680" cy="568380"/>
          </a:xfrm>
          <a:prstGeom prst="rect">
            <a:avLst/>
          </a:prstGeom>
        </p:spPr>
      </p:pic>
      <p:sp>
        <p:nvSpPr>
          <p:cNvPr id="17" name="Pentagon 16">
            <a:extLst>
              <a:ext uri="{FF2B5EF4-FFF2-40B4-BE49-F238E27FC236}">
                <a16:creationId xmlns:a16="http://schemas.microsoft.com/office/drawing/2014/main" id="{CAB4FB9D-AFA4-4A4C-985C-F8FFF7F77597}"/>
              </a:ext>
            </a:extLst>
          </p:cNvPr>
          <p:cNvSpPr/>
          <p:nvPr/>
        </p:nvSpPr>
        <p:spPr>
          <a:xfrm>
            <a:off x="4449494" y="3471619"/>
            <a:ext cx="1116532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GNN</a:t>
            </a:r>
            <a:endParaRPr lang="en-US" sz="3200" dirty="0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EFAFAFD-64D8-4042-9D85-A58B9DC8C71E}"/>
              </a:ext>
            </a:extLst>
          </p:cNvPr>
          <p:cNvSpPr/>
          <p:nvPr/>
        </p:nvSpPr>
        <p:spPr>
          <a:xfrm>
            <a:off x="6822636" y="3429000"/>
            <a:ext cx="1230359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21BB9-1184-4F49-89E7-E05EE6023CBF}"/>
              </a:ext>
            </a:extLst>
          </p:cNvPr>
          <p:cNvSpPr txBox="1"/>
          <p:nvPr/>
        </p:nvSpPr>
        <p:spPr>
          <a:xfrm>
            <a:off x="8138324" y="3009677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4BE61A-C8D0-C140-B9E8-D348E2C16346}"/>
              </a:ext>
            </a:extLst>
          </p:cNvPr>
          <p:cNvSpPr txBox="1"/>
          <p:nvPr/>
        </p:nvSpPr>
        <p:spPr>
          <a:xfrm>
            <a:off x="8036662" y="4562895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Fraudster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5994-EB18-AE4A-AA28-E2B3E79C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324" y="3975043"/>
            <a:ext cx="799087" cy="667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EAD92-A17D-EE41-8194-14DAF626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186" y="2582168"/>
            <a:ext cx="537361" cy="5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8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54D17-DF46-094F-BFDC-FD882776E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图神经网络怎么工作的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10640F-C927-6E4B-9F47-D8059FE3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50" y="3292645"/>
            <a:ext cx="5088473" cy="1429585"/>
          </a:xfrm>
          <a:prstGeom prst="rect">
            <a:avLst/>
          </a:prstGeom>
        </p:spPr>
      </p:pic>
      <p:grpSp>
        <p:nvGrpSpPr>
          <p:cNvPr id="28" name="组合 13">
            <a:extLst>
              <a:ext uri="{FF2B5EF4-FFF2-40B4-BE49-F238E27FC236}">
                <a16:creationId xmlns:a16="http://schemas.microsoft.com/office/drawing/2014/main" id="{409B4E70-0CAC-F446-A1B6-9C727AAA83C2}"/>
              </a:ext>
            </a:extLst>
          </p:cNvPr>
          <p:cNvGrpSpPr/>
          <p:nvPr/>
        </p:nvGrpSpPr>
        <p:grpSpPr>
          <a:xfrm>
            <a:off x="7292215" y="2599958"/>
            <a:ext cx="3902202" cy="1207008"/>
            <a:chOff x="4162806" y="1059582"/>
            <a:chExt cx="3902202" cy="1207008"/>
          </a:xfrm>
        </p:grpSpPr>
        <p:sp>
          <p:nvSpPr>
            <p:cNvPr id="29" name="矩形 3">
              <a:extLst>
                <a:ext uri="{FF2B5EF4-FFF2-40B4-BE49-F238E27FC236}">
                  <a16:creationId xmlns:a16="http://schemas.microsoft.com/office/drawing/2014/main" id="{AC8F139D-EB39-014A-B3D1-B7AFF2E66845}"/>
                </a:ext>
              </a:extLst>
            </p:cNvPr>
            <p:cNvSpPr/>
            <p:nvPr/>
          </p:nvSpPr>
          <p:spPr>
            <a:xfrm>
              <a:off x="4162806" y="1909974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线形标注 1 4">
              <a:extLst>
                <a:ext uri="{FF2B5EF4-FFF2-40B4-BE49-F238E27FC236}">
                  <a16:creationId xmlns:a16="http://schemas.microsoft.com/office/drawing/2014/main" id="{0D023CCE-BC01-6348-A75C-84D642255F30}"/>
                </a:ext>
              </a:extLst>
            </p:cNvPr>
            <p:cNvSpPr/>
            <p:nvPr/>
          </p:nvSpPr>
          <p:spPr>
            <a:xfrm>
              <a:off x="5376672" y="1059582"/>
              <a:ext cx="2688336" cy="425196"/>
            </a:xfrm>
            <a:prstGeom prst="borderCallout1">
              <a:avLst>
                <a:gd name="adj1" fmla="val 86492"/>
                <a:gd name="adj2" fmla="val -2721"/>
                <a:gd name="adj3" fmla="val 186693"/>
                <a:gd name="adj4" fmla="val -306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zh-CN" altLang="en-US" i="1" dirty="0">
                  <a:latin typeface="Calibri" panose="020F0502020204030204" pitchFamily="34" charset="0"/>
                </a:rPr>
                <a:t>消息函数</a:t>
              </a:r>
            </a:p>
          </p:txBody>
        </p:sp>
      </p:grpSp>
      <p:sp>
        <p:nvSpPr>
          <p:cNvPr id="32" name="矩形 7">
            <a:extLst>
              <a:ext uri="{FF2B5EF4-FFF2-40B4-BE49-F238E27FC236}">
                <a16:creationId xmlns:a16="http://schemas.microsoft.com/office/drawing/2014/main" id="{90843C94-49F5-6F40-BC73-EB652FAD74F5}"/>
              </a:ext>
            </a:extLst>
          </p:cNvPr>
          <p:cNvSpPr/>
          <p:nvPr/>
        </p:nvSpPr>
        <p:spPr>
          <a:xfrm>
            <a:off x="6428119" y="4132048"/>
            <a:ext cx="315468" cy="356616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线形标注 1 8">
            <a:extLst>
              <a:ext uri="{FF2B5EF4-FFF2-40B4-BE49-F238E27FC236}">
                <a16:creationId xmlns:a16="http://schemas.microsoft.com/office/drawing/2014/main" id="{8B7A45EF-3AFB-6842-91D5-223EC410EFD5}"/>
              </a:ext>
            </a:extLst>
          </p:cNvPr>
          <p:cNvSpPr/>
          <p:nvPr/>
        </p:nvSpPr>
        <p:spPr>
          <a:xfrm>
            <a:off x="4832709" y="5194036"/>
            <a:ext cx="2688336" cy="425196"/>
          </a:xfrm>
          <a:prstGeom prst="borderCallout1">
            <a:avLst>
              <a:gd name="adj1" fmla="val 5067"/>
              <a:gd name="adj2" fmla="val 51056"/>
              <a:gd name="adj3" fmla="val -176311"/>
              <a:gd name="adj4" fmla="val 6576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i="1" dirty="0">
                <a:latin typeface="Calibri" panose="020F0502020204030204" pitchFamily="34" charset="0"/>
              </a:rPr>
              <a:t>更新函数</a:t>
            </a:r>
          </a:p>
        </p:txBody>
      </p:sp>
      <p:sp>
        <p:nvSpPr>
          <p:cNvPr id="34" name="矩形 9">
            <a:extLst>
              <a:ext uri="{FF2B5EF4-FFF2-40B4-BE49-F238E27FC236}">
                <a16:creationId xmlns:a16="http://schemas.microsoft.com/office/drawing/2014/main" id="{A7289AB9-7494-874A-B7EC-41269C4C3BDF}"/>
              </a:ext>
            </a:extLst>
          </p:cNvPr>
          <p:cNvSpPr/>
          <p:nvPr/>
        </p:nvSpPr>
        <p:spPr>
          <a:xfrm>
            <a:off x="6585853" y="3450350"/>
            <a:ext cx="466344" cy="436557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线形标注 1 10">
            <a:extLst>
              <a:ext uri="{FF2B5EF4-FFF2-40B4-BE49-F238E27FC236}">
                <a16:creationId xmlns:a16="http://schemas.microsoft.com/office/drawing/2014/main" id="{91A9B403-DB4B-354F-9E42-AD6810254D34}"/>
              </a:ext>
            </a:extLst>
          </p:cNvPr>
          <p:cNvSpPr/>
          <p:nvPr/>
        </p:nvSpPr>
        <p:spPr>
          <a:xfrm>
            <a:off x="4832709" y="2643121"/>
            <a:ext cx="2688336" cy="425196"/>
          </a:xfrm>
          <a:prstGeom prst="borderCallout1">
            <a:avLst>
              <a:gd name="adj1" fmla="val 98810"/>
              <a:gd name="adj2" fmla="val 51221"/>
              <a:gd name="adj3" fmla="val 195314"/>
              <a:gd name="adj4" fmla="val 7555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i="1" dirty="0">
                <a:latin typeface="Calibri" panose="020F0502020204030204" pitchFamily="34" charset="0"/>
              </a:rPr>
              <a:t>聚合函数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6FC986-0B4D-5B4F-9B1F-22881E09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2089152" y="4838254"/>
            <a:ext cx="640680" cy="5683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39BAD8-747E-F942-B97D-675773511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3016186" y="3733622"/>
            <a:ext cx="541266" cy="6930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E79D0-B7C1-D849-8CA3-479914B37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2316665" y="2724345"/>
            <a:ext cx="474988" cy="6071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539C11-0CFB-D242-B288-4DFCF317D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922792" y="2837882"/>
            <a:ext cx="640680" cy="56838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DEE026-8A4A-2647-AB87-4E7979EDC4C2}"/>
              </a:ext>
            </a:extLst>
          </p:cNvPr>
          <p:cNvCxnSpPr>
            <a:cxnSpLocks/>
          </p:cNvCxnSpPr>
          <p:nvPr/>
        </p:nvCxnSpPr>
        <p:spPr>
          <a:xfrm>
            <a:off x="2690452" y="3314299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292916-8020-334E-B228-146BD606F542}"/>
              </a:ext>
            </a:extLst>
          </p:cNvPr>
          <p:cNvCxnSpPr>
            <a:cxnSpLocks/>
          </p:cNvCxnSpPr>
          <p:nvPr/>
        </p:nvCxnSpPr>
        <p:spPr>
          <a:xfrm flipV="1">
            <a:off x="2659272" y="4387218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1E2C37-D443-7F40-9000-E0795B861556}"/>
              </a:ext>
            </a:extLst>
          </p:cNvPr>
          <p:cNvCxnSpPr>
            <a:cxnSpLocks/>
          </p:cNvCxnSpPr>
          <p:nvPr/>
        </p:nvCxnSpPr>
        <p:spPr>
          <a:xfrm flipH="1">
            <a:off x="3490739" y="3420233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19D88E-131F-8D4E-8590-292826060D38}"/>
              </a:ext>
            </a:extLst>
          </p:cNvPr>
          <p:cNvCxnSpPr>
            <a:cxnSpLocks/>
          </p:cNvCxnSpPr>
          <p:nvPr/>
        </p:nvCxnSpPr>
        <p:spPr>
          <a:xfrm>
            <a:off x="2506015" y="3484920"/>
            <a:ext cx="433402" cy="497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8D29F1-1F8B-E642-8FB1-69C1EFDCA0B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779192" y="4426694"/>
            <a:ext cx="507627" cy="5910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82F21B1-33C9-6346-B76F-C354B4637FE3}"/>
              </a:ext>
            </a:extLst>
          </p:cNvPr>
          <p:cNvCxnSpPr>
            <a:cxnSpLocks/>
          </p:cNvCxnSpPr>
          <p:nvPr/>
        </p:nvCxnSpPr>
        <p:spPr>
          <a:xfrm flipH="1">
            <a:off x="3567178" y="3558855"/>
            <a:ext cx="484958" cy="4347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6F5FFF3-9A18-E547-8022-7D749AA531B7}"/>
              </a:ext>
            </a:extLst>
          </p:cNvPr>
          <p:cNvCxnSpPr>
            <a:cxnSpLocks/>
          </p:cNvCxnSpPr>
          <p:nvPr/>
        </p:nvCxnSpPr>
        <p:spPr>
          <a:xfrm flipV="1">
            <a:off x="3449416" y="3252201"/>
            <a:ext cx="456748" cy="41642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4E9091-7AAA-214C-95C8-0968FE1657C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829017" y="3195864"/>
            <a:ext cx="457802" cy="5377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7BC1A2-C41D-3241-AE3F-3DEDD85FBC83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409492" y="4310356"/>
            <a:ext cx="469049" cy="5278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94488-1F93-AD43-B9F2-30009E04461C}"/>
              </a:ext>
            </a:extLst>
          </p:cNvPr>
          <p:cNvSpPr/>
          <p:nvPr/>
        </p:nvSpPr>
        <p:spPr>
          <a:xfrm>
            <a:off x="4311833" y="1667415"/>
            <a:ext cx="4548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</a:rPr>
              <a:t>消息传递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zh-CN" altLang="en-US" sz="3600" dirty="0">
                <a:solidFill>
                  <a:schemeClr val="accent1"/>
                </a:solidFill>
              </a:rPr>
              <a:t>和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zh-CN" altLang="en-US" sz="3600" dirty="0">
                <a:solidFill>
                  <a:schemeClr val="accent1"/>
                </a:solidFill>
              </a:rPr>
              <a:t>聚合更新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5CE23-3856-034A-82C6-AB4E72ED2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图神经网络可以堆叠多层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80AC90F-806A-4640-838C-5DDD1BCE92DF}" type="slidenum">
              <a:rPr lang="en-US" smtClean="0"/>
              <a:t>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1757468"/>
            <a:ext cx="10309343" cy="4668043"/>
            <a:chOff x="948447" y="2189957"/>
            <a:chExt cx="10309343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4564890" y="2189957"/>
              <a:ext cx="6692900" cy="2514600"/>
              <a:chOff x="4564890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890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4703143" y="2494469"/>
                <a:ext cx="695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层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4633158" y="4797980"/>
              <a:ext cx="4135700" cy="2060020"/>
              <a:chOff x="4633158" y="4797980"/>
              <a:chExt cx="4135700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1358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4633158" y="4797980"/>
                <a:ext cx="745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层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07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60" y="2849787"/>
            <a:ext cx="6577579" cy="340154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FCD3E7-3031-784B-995E-CA37B4655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597970" cy="999465"/>
          </a:xfrm>
        </p:spPr>
        <p:txBody>
          <a:bodyPr/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 GCN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1927F6-D0FC-8240-83C7-4CF0F4801AF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771445" y="3117868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445" y="3117868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12486" y="5215104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5215104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420502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4205022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26C60D-0F2F-D647-A908-157EA6DE841F}"/>
              </a:ext>
            </a:extLst>
          </p:cNvPr>
          <p:cNvSpPr txBox="1"/>
          <p:nvPr/>
        </p:nvSpPr>
        <p:spPr>
          <a:xfrm>
            <a:off x="838199" y="1821289"/>
            <a:ext cx="101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GCN</a:t>
            </a:r>
            <a:r>
              <a:rPr lang="zh-CN" altLang="en-US" sz="2400" dirty="0"/>
              <a:t> </a:t>
            </a:r>
            <a:r>
              <a:rPr lang="en-US" altLang="zh-CN" sz="2400" dirty="0"/>
              <a:t>(Graph Convolutional Network</a:t>
            </a:r>
            <a:r>
              <a:rPr lang="zh-CN" altLang="en-US" sz="2400" dirty="0"/>
              <a:t>，图卷积网络</a:t>
            </a:r>
            <a:r>
              <a:rPr lang="en-US" altLang="zh-CN" sz="2400" dirty="0"/>
              <a:t>)</a:t>
            </a:r>
            <a:r>
              <a:rPr lang="zh-CN" altLang="en-US" sz="2400" dirty="0"/>
              <a:t> 通常针对同构图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6403796"/>
      </p:ext>
    </p:extLst>
  </p:cSld>
  <p:clrMapOvr>
    <a:masterClrMapping/>
  </p:clrMapOvr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6284</TotalTime>
  <Words>870</Words>
  <Application>Microsoft Macintosh PowerPoint</Application>
  <PresentationFormat>Widescreen</PresentationFormat>
  <Paragraphs>244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Amazon Ember</vt:lpstr>
      <vt:lpstr>Amazon Ember Light</vt:lpstr>
      <vt:lpstr>Arial</vt:lpstr>
      <vt:lpstr>Calibri</vt:lpstr>
      <vt:lpstr>Calibri Light</vt:lpstr>
      <vt:lpstr>Cambria Math</vt:lpstr>
      <vt:lpstr>Consolas</vt:lpstr>
      <vt:lpstr>Times New Roman</vt:lpstr>
      <vt:lpstr>DGL1</vt:lpstr>
      <vt:lpstr>图、图分析和图神经网络简介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116</cp:revision>
  <dcterms:created xsi:type="dcterms:W3CDTF">2020-03-19T05:20:42Z</dcterms:created>
  <dcterms:modified xsi:type="dcterms:W3CDTF">2020-07-14T14:33:29Z</dcterms:modified>
</cp:coreProperties>
</file>